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3" r:id="rId2"/>
  </p:sldMasterIdLst>
  <p:notesMasterIdLst>
    <p:notesMasterId r:id="rId11"/>
  </p:notesMasterIdLst>
  <p:sldIdLst>
    <p:sldId id="262" r:id="rId3"/>
    <p:sldId id="282" r:id="rId4"/>
    <p:sldId id="286" r:id="rId5"/>
    <p:sldId id="284" r:id="rId6"/>
    <p:sldId id="266" r:id="rId7"/>
    <p:sldId id="281" r:id="rId8"/>
    <p:sldId id="278" r:id="rId9"/>
    <p:sldId id="280" r:id="rId10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6277E384-0D8E-46A0-BDE0-907B0628084A}">
          <p14:sldIdLst>
            <p14:sldId id="262"/>
            <p14:sldId id="282"/>
            <p14:sldId id="286"/>
            <p14:sldId id="284"/>
            <p14:sldId id="266"/>
            <p14:sldId id="281"/>
            <p14:sldId id="278"/>
            <p14:sldId id="280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840" y="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7EB118-9B28-4BDD-93EC-3FD97C98C7E0}" type="datetimeFigureOut">
              <a:rPr lang="ru-RU" smtClean="0"/>
              <a:t>01.02.2017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5CD765-A021-44BC-A63B-02A1842EB4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61570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787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20787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46B683E-75D1-4C50-95F2-67B5B463DA78}" type="slidenum">
              <a:rPr lang="ru-RU" smtClean="0">
                <a:solidFill>
                  <a:prstClr val="black"/>
                </a:solidFill>
              </a:rPr>
              <a:pPr/>
              <a:t>1</a:t>
            </a:fld>
            <a:endParaRPr lang="ru-RU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03382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787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20787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46B683E-75D1-4C50-95F2-67B5B463DA78}" type="slidenum">
              <a:rPr lang="ru-RU" smtClean="0">
                <a:solidFill>
                  <a:prstClr val="black"/>
                </a:solidFill>
              </a:rPr>
              <a:pPr/>
              <a:t>2</a:t>
            </a:fld>
            <a:endParaRPr lang="ru-RU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03382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787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20787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46B683E-75D1-4C50-95F2-67B5B463DA78}" type="slidenum">
              <a:rPr lang="ru-RU" smtClean="0">
                <a:solidFill>
                  <a:prstClr val="black"/>
                </a:solidFill>
              </a:rPr>
              <a:pPr/>
              <a:t>3</a:t>
            </a:fld>
            <a:endParaRPr lang="ru-RU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03382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787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20787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46B683E-75D1-4C50-95F2-67B5B463DA78}" type="slidenum">
              <a:rPr lang="ru-RU" smtClean="0">
                <a:solidFill>
                  <a:prstClr val="black"/>
                </a:solidFill>
              </a:rPr>
              <a:pPr/>
              <a:t>4</a:t>
            </a:fld>
            <a:endParaRPr lang="ru-RU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03382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Master" Target="../slideMasters/slideMaster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4"/>
          <p:cNvSpPr/>
          <p:nvPr userDrawn="1"/>
        </p:nvSpPr>
        <p:spPr>
          <a:xfrm>
            <a:off x="9526" y="0"/>
            <a:ext cx="9134475" cy="6858000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white">
          <a:xfrm>
            <a:off x="457200" y="762000"/>
            <a:ext cx="5638800" cy="1752600"/>
          </a:xfrm>
        </p:spPr>
        <p:txBody>
          <a:bodyPr/>
          <a:lstStyle>
            <a:lvl1pPr>
              <a:defRPr sz="4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1928952698"/>
      </p:ext>
    </p:extLst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9"/>
          <p:cNvSpPr/>
          <p:nvPr userDrawn="1"/>
        </p:nvSpPr>
        <p:spPr>
          <a:xfrm>
            <a:off x="0" y="11"/>
            <a:ext cx="9129600" cy="6843713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graphicFrame>
        <p:nvGraphicFramePr>
          <p:cNvPr id="5" name="Object 2"/>
          <p:cNvGraphicFramePr>
            <a:graphicFrameLocks noChangeAspect="1"/>
          </p:cNvGraphicFramePr>
          <p:nvPr/>
        </p:nvGraphicFramePr>
        <p:xfrm>
          <a:off x="0" y="188913"/>
          <a:ext cx="9144000" cy="792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7" name="Image" r:id="rId3" imgW="10006349" imgH="1269841" progId="">
                  <p:embed/>
                </p:oleObj>
              </mc:Choice>
              <mc:Fallback>
                <p:oleObj name="Image" r:id="rId3" imgW="10006349" imgH="1269841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88913"/>
                        <a:ext cx="9144000" cy="7921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16"/>
          <p:cNvSpPr>
            <a:spLocks noChangeArrowheads="1"/>
          </p:cNvSpPr>
          <p:nvPr userDrawn="1"/>
        </p:nvSpPr>
        <p:spPr bwMode="ltGray">
          <a:xfrm>
            <a:off x="0" y="2"/>
            <a:ext cx="9144000" cy="241300"/>
          </a:xfrm>
          <a:prstGeom prst="rect">
            <a:avLst/>
          </a:prstGeom>
          <a:gradFill rotWithShape="1">
            <a:gsLst>
              <a:gs pos="0">
                <a:schemeClr val="tx1"/>
              </a:gs>
              <a:gs pos="100000">
                <a:schemeClr val="accent1"/>
              </a:gs>
            </a:gsLst>
            <a:lin ang="0" scaled="1"/>
          </a:gradFill>
          <a:ln>
            <a:noFill/>
          </a:ln>
          <a:effectLst/>
          <a:ex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41303"/>
            <a:ext cx="8388424" cy="739428"/>
          </a:xfrm>
        </p:spPr>
        <p:txBody>
          <a:bodyPr/>
          <a:lstStyle>
            <a:lvl1pPr algn="ctr">
              <a:defRPr lang="ru-RU" sz="2000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Font typeface="Wingdings" pitchFamily="2" charset="2"/>
              <a:buNone/>
              <a:defRPr>
                <a:latin typeface="Arial" pitchFamily="34" charset="0"/>
                <a:cs typeface="Arial" pitchFamily="34" charset="0"/>
              </a:defRPr>
            </a:lvl1pPr>
            <a:lvl2pPr marL="742950" indent="-285750">
              <a:buFont typeface="Courier New" pitchFamily="49" charset="0"/>
              <a:buChar char="o"/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0"/>
          </p:nvPr>
        </p:nvSpPr>
        <p:spPr>
          <a:xfrm>
            <a:off x="7605713" y="6561137"/>
            <a:ext cx="1528762" cy="258763"/>
          </a:xfrm>
        </p:spPr>
        <p:txBody>
          <a:bodyPr/>
          <a:lstStyle>
            <a:lvl1pPr algn="r">
              <a:defRPr sz="1200"/>
            </a:lvl1pPr>
          </a:lstStyle>
          <a:p>
            <a:pPr>
              <a:defRPr/>
            </a:pPr>
            <a:fld id="{0EFA6CDE-2ECA-4568-8647-1AA95A0FD08F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9" name="Picture 579" descr="C:\Users\328-3\Desktop\256px-Coat_of_Arms_of_Krasnodar_Kray.svg.png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489" y="93058"/>
            <a:ext cx="689895" cy="849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6020101"/>
      </p:ext>
    </p:extLst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4"/>
          <p:cNvSpPr/>
          <p:nvPr userDrawn="1"/>
        </p:nvSpPr>
        <p:spPr>
          <a:xfrm>
            <a:off x="9526" y="0"/>
            <a:ext cx="9134475" cy="6858000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white">
          <a:xfrm>
            <a:off x="457200" y="762000"/>
            <a:ext cx="5638800" cy="1752600"/>
          </a:xfrm>
        </p:spPr>
        <p:txBody>
          <a:bodyPr/>
          <a:lstStyle>
            <a:lvl1pPr>
              <a:defRPr sz="4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3183225959"/>
      </p:ext>
    </p:extLst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9"/>
          <p:cNvSpPr/>
          <p:nvPr userDrawn="1"/>
        </p:nvSpPr>
        <p:spPr>
          <a:xfrm>
            <a:off x="0" y="11"/>
            <a:ext cx="9129600" cy="6843713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graphicFrame>
        <p:nvGraphicFramePr>
          <p:cNvPr id="5" name="Object 2"/>
          <p:cNvGraphicFramePr>
            <a:graphicFrameLocks noChangeAspect="1"/>
          </p:cNvGraphicFramePr>
          <p:nvPr/>
        </p:nvGraphicFramePr>
        <p:xfrm>
          <a:off x="0" y="188913"/>
          <a:ext cx="9144000" cy="792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4" name="Image" r:id="rId3" imgW="10006349" imgH="1269841" progId="">
                  <p:embed/>
                </p:oleObj>
              </mc:Choice>
              <mc:Fallback>
                <p:oleObj name="Image" r:id="rId3" imgW="10006349" imgH="1269841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88913"/>
                        <a:ext cx="9144000" cy="7921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16"/>
          <p:cNvSpPr>
            <a:spLocks noChangeArrowheads="1"/>
          </p:cNvSpPr>
          <p:nvPr userDrawn="1"/>
        </p:nvSpPr>
        <p:spPr bwMode="ltGray">
          <a:xfrm>
            <a:off x="0" y="2"/>
            <a:ext cx="9144000" cy="241300"/>
          </a:xfrm>
          <a:prstGeom prst="rect">
            <a:avLst/>
          </a:prstGeom>
          <a:gradFill rotWithShape="1">
            <a:gsLst>
              <a:gs pos="0">
                <a:schemeClr val="tx1"/>
              </a:gs>
              <a:gs pos="100000">
                <a:schemeClr val="accent1"/>
              </a:gs>
            </a:gsLst>
            <a:lin ang="0" scaled="1"/>
          </a:gradFill>
          <a:ln>
            <a:noFill/>
          </a:ln>
          <a:effectLst/>
          <a:ex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41303"/>
            <a:ext cx="8388424" cy="739428"/>
          </a:xfrm>
        </p:spPr>
        <p:txBody>
          <a:bodyPr/>
          <a:lstStyle>
            <a:lvl1pPr algn="ctr">
              <a:defRPr lang="ru-RU" sz="2000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Font typeface="Wingdings" pitchFamily="2" charset="2"/>
              <a:buNone/>
              <a:defRPr>
                <a:latin typeface="Arial" pitchFamily="34" charset="0"/>
                <a:cs typeface="Arial" pitchFamily="34" charset="0"/>
              </a:defRPr>
            </a:lvl1pPr>
            <a:lvl2pPr marL="742950" indent="-285750">
              <a:buFont typeface="Courier New" pitchFamily="49" charset="0"/>
              <a:buChar char="o"/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0"/>
          </p:nvPr>
        </p:nvSpPr>
        <p:spPr>
          <a:xfrm>
            <a:off x="7605713" y="6561137"/>
            <a:ext cx="1528762" cy="258763"/>
          </a:xfrm>
        </p:spPr>
        <p:txBody>
          <a:bodyPr/>
          <a:lstStyle>
            <a:lvl1pPr algn="r">
              <a:defRPr sz="1200"/>
            </a:lvl1pPr>
          </a:lstStyle>
          <a:p>
            <a:pPr>
              <a:defRPr/>
            </a:pPr>
            <a:fld id="{0EFA6CDE-2ECA-4568-8647-1AA95A0FD08F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9" name="Picture 579" descr="C:\Users\328-3\Desktop\256px-Coat_of_Arms_of_Krasnodar_Kray.svg.png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488" y="93057"/>
            <a:ext cx="689895" cy="849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2669088"/>
      </p:ext>
    </p:extLst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white"/>
                </a:solidFill>
              </a:rPr>
              <a:pPr/>
              <a:t>01.02.2017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3202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</a:lstStyle>
          <a:p>
            <a:pPr>
              <a:defRPr/>
            </a:pPr>
            <a:fld id="{1E715F17-C30C-4257-9E74-C803714431AC}" type="datetime1">
              <a:rPr lang="ru-RU"/>
              <a:pPr>
                <a:defRPr/>
              </a:pPr>
              <a:t>01.02.2017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/>
                </a:solidFill>
              </a:defRPr>
            </a:lvl1pPr>
          </a:lstStyle>
          <a:p>
            <a:pPr>
              <a:defRPr/>
            </a:pPr>
            <a:fld id="{A93AE741-18D5-4C96-9835-B02572FB9F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34026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oleObject" Target="../embeddings/oleObject1.bin"/><Relationship Id="rId4" Type="http://schemas.openxmlformats.org/officeDocument/2006/relationships/vmlDrawing" Target="../drawings/vmlDrawing1.v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5.xml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vmlDrawing" Target="../drawings/vmlDrawing3.v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1" name="Rectangle 17"/>
          <p:cNvSpPr>
            <a:spLocks noChangeArrowheads="1"/>
          </p:cNvSpPr>
          <p:nvPr/>
        </p:nvSpPr>
        <p:spPr bwMode="gray">
          <a:xfrm>
            <a:off x="0" y="6524683"/>
            <a:ext cx="9144000" cy="333375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</a:endParaRPr>
          </a:p>
        </p:txBody>
      </p:sp>
      <p:graphicFrame>
        <p:nvGraphicFramePr>
          <p:cNvPr id="1249" name="Object 225"/>
          <p:cNvGraphicFramePr>
            <a:graphicFrameLocks noChangeAspect="1"/>
          </p:cNvGraphicFramePr>
          <p:nvPr/>
        </p:nvGraphicFramePr>
        <p:xfrm>
          <a:off x="0" y="188913"/>
          <a:ext cx="9144000" cy="792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" name="Image" r:id="rId5" imgW="10006349" imgH="1269841" progId="">
                  <p:embed/>
                </p:oleObj>
              </mc:Choice>
              <mc:Fallback>
                <p:oleObj name="Image" r:id="rId5" imgW="10006349" imgH="1269841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88913"/>
                        <a:ext cx="9144000" cy="7921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1B9AD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1D528D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C0C0C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40" name="Rectangle 16"/>
          <p:cNvSpPr>
            <a:spLocks noChangeArrowheads="1"/>
          </p:cNvSpPr>
          <p:nvPr/>
        </p:nvSpPr>
        <p:spPr bwMode="ltGray">
          <a:xfrm>
            <a:off x="0" y="2"/>
            <a:ext cx="9144000" cy="241300"/>
          </a:xfrm>
          <a:prstGeom prst="rect">
            <a:avLst/>
          </a:prstGeom>
          <a:gradFill rotWithShape="1">
            <a:gsLst>
              <a:gs pos="0">
                <a:schemeClr val="tx1"/>
              </a:gs>
              <a:gs pos="100000">
                <a:schemeClr val="accent1"/>
              </a:gs>
            </a:gsLst>
            <a:lin ang="0" scaled="1"/>
          </a:gradFill>
          <a:ln>
            <a:noFill/>
          </a:ln>
          <a:effectLst/>
          <a:ex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25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76325"/>
            <a:ext cx="8229600" cy="524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0" y="0"/>
            <a:ext cx="2133600" cy="2286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1">
                <a:solidFill>
                  <a:schemeClr val="bg1"/>
                </a:solidFill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943600" y="6508809"/>
            <a:ext cx="2895600" cy="2905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1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429000" y="6537325"/>
            <a:ext cx="2133600" cy="2587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b="1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059FD3-8F7A-46A2-9A08-5F5F74C346ED}" type="slidenum">
              <a:rPr lang="en-US">
                <a:solidFill>
                  <a:prstClr val="black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257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457200" y="319089"/>
            <a:ext cx="82296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910300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ransition spd="med">
    <p:fade/>
  </p:transition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1" name="Rectangle 17"/>
          <p:cNvSpPr>
            <a:spLocks noChangeArrowheads="1"/>
          </p:cNvSpPr>
          <p:nvPr/>
        </p:nvSpPr>
        <p:spPr bwMode="gray">
          <a:xfrm>
            <a:off x="0" y="6524681"/>
            <a:ext cx="9144000" cy="333375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</a:endParaRPr>
          </a:p>
        </p:txBody>
      </p:sp>
      <p:graphicFrame>
        <p:nvGraphicFramePr>
          <p:cNvPr id="1249" name="Object 225"/>
          <p:cNvGraphicFramePr>
            <a:graphicFrameLocks noChangeAspect="1"/>
          </p:cNvGraphicFramePr>
          <p:nvPr/>
        </p:nvGraphicFramePr>
        <p:xfrm>
          <a:off x="0" y="188913"/>
          <a:ext cx="9144000" cy="792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0" name="Image" r:id="rId7" imgW="10006349" imgH="1269841" progId="">
                  <p:embed/>
                </p:oleObj>
              </mc:Choice>
              <mc:Fallback>
                <p:oleObj name="Image" r:id="rId7" imgW="10006349" imgH="1269841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88913"/>
                        <a:ext cx="9144000" cy="7921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1B9AD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1D528D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C0C0C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40" name="Rectangle 16"/>
          <p:cNvSpPr>
            <a:spLocks noChangeArrowheads="1"/>
          </p:cNvSpPr>
          <p:nvPr/>
        </p:nvSpPr>
        <p:spPr bwMode="ltGray">
          <a:xfrm>
            <a:off x="0" y="2"/>
            <a:ext cx="9144000" cy="241300"/>
          </a:xfrm>
          <a:prstGeom prst="rect">
            <a:avLst/>
          </a:prstGeom>
          <a:gradFill rotWithShape="1">
            <a:gsLst>
              <a:gs pos="0">
                <a:schemeClr val="tx1"/>
              </a:gs>
              <a:gs pos="100000">
                <a:schemeClr val="accent1"/>
              </a:gs>
            </a:gsLst>
            <a:lin ang="0" scaled="1"/>
          </a:gradFill>
          <a:ln>
            <a:noFill/>
          </a:ln>
          <a:effectLst/>
          <a:ex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25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76325"/>
            <a:ext cx="8229600" cy="524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0" y="0"/>
            <a:ext cx="2133600" cy="2286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1">
                <a:solidFill>
                  <a:schemeClr val="bg1"/>
                </a:solidFill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943600" y="6508806"/>
            <a:ext cx="2895600" cy="2905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1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429000" y="6537325"/>
            <a:ext cx="2133600" cy="2587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b="1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059FD3-8F7A-46A2-9A08-5F5F74C346ED}" type="slidenum">
              <a:rPr lang="en-US">
                <a:solidFill>
                  <a:prstClr val="black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257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457200" y="319089"/>
            <a:ext cx="82296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002286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</p:sldLayoutIdLst>
  <p:transition spd="med">
    <p:fade/>
  </p:transition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0" y="0"/>
            <a:ext cx="9134475" cy="6858000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pic>
        <p:nvPicPr>
          <p:cNvPr id="5" name="Picture 2" descr="Y:\Отделы\Отдел дошкольного образования\6. Полихраниди\Логотип МОН_new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19" y="180682"/>
            <a:ext cx="776946" cy="777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841269" y="2132856"/>
            <a:ext cx="781841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Единый информационный ресурс – </a:t>
            </a:r>
          </a:p>
          <a:p>
            <a:pPr algn="ctr"/>
            <a:endParaRPr lang="ru-RU" sz="28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автоматизированная система </a:t>
            </a:r>
            <a:r>
              <a:rPr lang="ru-RU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управления сферой образования Краснодарского </a:t>
            </a:r>
            <a:r>
              <a:rPr lang="ru-RU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края</a:t>
            </a:r>
            <a:endParaRPr lang="ru-RU" sz="28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6150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0" y="0"/>
            <a:ext cx="9134475" cy="6858000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pic>
        <p:nvPicPr>
          <p:cNvPr id="5" name="Picture 2" descr="Y:\Отделы\Отдел дошкольного образования\6. Полихраниди\Логотип МОН_new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19" y="180682"/>
            <a:ext cx="776946" cy="777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971600" y="316974"/>
            <a:ext cx="781841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Итоги комплектования за 2016 год</a:t>
            </a:r>
            <a:endParaRPr lang="ru-RU" sz="2800" b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28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64612" y="899428"/>
            <a:ext cx="69797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Выполнен и перевыполнен план комплектования </a:t>
            </a:r>
            <a:endParaRPr lang="ru-RU" b="1" dirty="0">
              <a:solidFill>
                <a:srgbClr val="FF0000"/>
              </a:solidFill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2580502"/>
              </p:ext>
            </p:extLst>
          </p:nvPr>
        </p:nvGraphicFramePr>
        <p:xfrm>
          <a:off x="535123" y="1268760"/>
          <a:ext cx="8064228" cy="5260681"/>
        </p:xfrm>
        <a:graphic>
          <a:graphicData uri="http://schemas.openxmlformats.org/drawingml/2006/table">
            <a:tbl>
              <a:tblPr/>
              <a:tblGrid>
                <a:gridCol w="432048"/>
                <a:gridCol w="1944216"/>
                <a:gridCol w="1728192"/>
                <a:gridCol w="1584176"/>
                <a:gridCol w="1187798"/>
                <a:gridCol w="1187798"/>
              </a:tblGrid>
              <a:tr h="1368151">
                <a:tc rowSpan="2">
                  <a:txBody>
                    <a:bodyPr/>
                    <a:lstStyle/>
                    <a:p>
                      <a:pPr algn="ctr" fontAlgn="ctr"/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026" marR="6026" marT="60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МО</a:t>
                      </a:r>
                    </a:p>
                  </a:txBody>
                  <a:tcPr marL="6026" marR="6026" marT="60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Плановое комплектование организаций детьми </a:t>
                      </a:r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          до </a:t>
                      </a:r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 лет на 01.09.2016 с желаемой датой зачисления 01.09.2016 (муниципальные показатели)</a:t>
                      </a:r>
                    </a:p>
                  </a:txBody>
                  <a:tcPr marL="6026" marR="6026" marT="60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Плановое комплектование организаций детьми от 3 до 7 лет на 01.09.2016 с желаемой датой зачисления 01.09.2016 (муниципальные показатели)</a:t>
                      </a:r>
                    </a:p>
                  </a:txBody>
                  <a:tcPr marL="6026" marR="6026" marT="60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Итого </a:t>
                      </a:r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укомплектовано 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026" marR="6026" marT="60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04870">
                <a:tc vMerge="1">
                  <a:txBody>
                    <a:bodyPr/>
                    <a:lstStyle/>
                    <a:p>
                      <a:pPr algn="ctr" fontAlgn="t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026" marR="6026" marT="602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t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026" marR="6026" marT="602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026" marR="6026" marT="60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026" marR="6026" marT="60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до 3 лет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от 3 до 7 лет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4870"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026" marR="6026" marT="602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Белоглинский</a:t>
                      </a:r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район </a:t>
                      </a:r>
                    </a:p>
                  </a:txBody>
                  <a:tcPr marL="6026" marR="6026" marT="602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93</a:t>
                      </a:r>
                    </a:p>
                  </a:txBody>
                  <a:tcPr marL="6026" marR="6026" marT="60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63</a:t>
                      </a:r>
                    </a:p>
                  </a:txBody>
                  <a:tcPr marL="6026" marR="6026" marT="60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213</a:t>
                      </a:r>
                    </a:p>
                  </a:txBody>
                  <a:tcPr marL="6026" marR="6026" marT="60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168</a:t>
                      </a:r>
                    </a:p>
                  </a:txBody>
                  <a:tcPr marL="6026" marR="6026" marT="60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204870"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026" marR="6026" marT="602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Гулькевичский</a:t>
                      </a:r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район </a:t>
                      </a:r>
                    </a:p>
                  </a:txBody>
                  <a:tcPr marL="6026" marR="6026" marT="602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839</a:t>
                      </a:r>
                    </a:p>
                  </a:txBody>
                  <a:tcPr marL="6026" marR="6026" marT="60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439</a:t>
                      </a:r>
                    </a:p>
                  </a:txBody>
                  <a:tcPr marL="6026" marR="6026" marT="60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931</a:t>
                      </a:r>
                    </a:p>
                  </a:txBody>
                  <a:tcPr marL="6026" marR="6026" marT="60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528</a:t>
                      </a:r>
                    </a:p>
                  </a:txBody>
                  <a:tcPr marL="6026" marR="6026" marT="60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204870"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026" marR="6026" marT="602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Динской район </a:t>
                      </a:r>
                    </a:p>
                  </a:txBody>
                  <a:tcPr marL="6026" marR="6026" marT="602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948</a:t>
                      </a:r>
                    </a:p>
                  </a:txBody>
                  <a:tcPr marL="6026" marR="6026" marT="60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436</a:t>
                      </a:r>
                    </a:p>
                  </a:txBody>
                  <a:tcPr marL="6026" marR="6026" marT="60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1931</a:t>
                      </a:r>
                    </a:p>
                  </a:txBody>
                  <a:tcPr marL="6026" marR="6026" marT="60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1314</a:t>
                      </a:r>
                    </a:p>
                  </a:txBody>
                  <a:tcPr marL="6026" marR="6026" marT="60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204870"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026" marR="6026" marT="602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Ейский район </a:t>
                      </a:r>
                    </a:p>
                  </a:txBody>
                  <a:tcPr marL="6026" marR="6026" marT="602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637</a:t>
                      </a:r>
                    </a:p>
                  </a:txBody>
                  <a:tcPr marL="6026" marR="6026" marT="60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402</a:t>
                      </a:r>
                    </a:p>
                  </a:txBody>
                  <a:tcPr marL="6026" marR="6026" marT="60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1636</a:t>
                      </a:r>
                    </a:p>
                  </a:txBody>
                  <a:tcPr marL="6026" marR="6026" marT="60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955</a:t>
                      </a:r>
                    </a:p>
                  </a:txBody>
                  <a:tcPr marL="6026" marR="6026" marT="60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204870"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026" marR="6026" marT="602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Калининский район </a:t>
                      </a:r>
                    </a:p>
                  </a:txBody>
                  <a:tcPr marL="6026" marR="6026" marT="602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225</a:t>
                      </a:r>
                    </a:p>
                  </a:txBody>
                  <a:tcPr marL="6026" marR="6026" marT="60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111</a:t>
                      </a:r>
                    </a:p>
                  </a:txBody>
                  <a:tcPr marL="6026" marR="6026" marT="60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755</a:t>
                      </a:r>
                    </a:p>
                  </a:txBody>
                  <a:tcPr marL="6026" marR="6026" marT="60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226</a:t>
                      </a:r>
                    </a:p>
                  </a:txBody>
                  <a:tcPr marL="6026" marR="6026" marT="60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204870"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026" marR="6026" marT="602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Крыловский район </a:t>
                      </a:r>
                    </a:p>
                  </a:txBody>
                  <a:tcPr marL="6026" marR="6026" marT="602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192</a:t>
                      </a:r>
                    </a:p>
                  </a:txBody>
                  <a:tcPr marL="6026" marR="6026" marT="60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91</a:t>
                      </a:r>
                    </a:p>
                  </a:txBody>
                  <a:tcPr marL="6026" marR="6026" marT="60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302</a:t>
                      </a:r>
                    </a:p>
                  </a:txBody>
                  <a:tcPr marL="6026" marR="6026" marT="60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117</a:t>
                      </a:r>
                    </a:p>
                  </a:txBody>
                  <a:tcPr marL="6026" marR="6026" marT="60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204870"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026" marR="6026" marT="602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Кущевский район </a:t>
                      </a:r>
                    </a:p>
                  </a:txBody>
                  <a:tcPr marL="6026" marR="6026" marT="602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594</a:t>
                      </a:r>
                    </a:p>
                  </a:txBody>
                  <a:tcPr marL="6026" marR="6026" marT="60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350</a:t>
                      </a:r>
                    </a:p>
                  </a:txBody>
                  <a:tcPr marL="6026" marR="6026" marT="60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639</a:t>
                      </a:r>
                    </a:p>
                  </a:txBody>
                  <a:tcPr marL="6026" marR="6026" marT="60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388</a:t>
                      </a:r>
                    </a:p>
                  </a:txBody>
                  <a:tcPr marL="6026" marR="6026" marT="60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204870"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026" marR="6026" marT="602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Ленинградский район </a:t>
                      </a:r>
                    </a:p>
                  </a:txBody>
                  <a:tcPr marL="6026" marR="6026" marT="602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489</a:t>
                      </a:r>
                    </a:p>
                  </a:txBody>
                  <a:tcPr marL="6026" marR="6026" marT="60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151</a:t>
                      </a:r>
                    </a:p>
                  </a:txBody>
                  <a:tcPr marL="6026" marR="6026" marT="60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558</a:t>
                      </a:r>
                    </a:p>
                  </a:txBody>
                  <a:tcPr marL="6026" marR="6026" marT="60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186</a:t>
                      </a:r>
                    </a:p>
                  </a:txBody>
                  <a:tcPr marL="6026" marR="6026" marT="60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204870"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026" marR="6026" marT="602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Мостовский район </a:t>
                      </a:r>
                    </a:p>
                  </a:txBody>
                  <a:tcPr marL="6026" marR="6026" marT="602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476</a:t>
                      </a:r>
                    </a:p>
                  </a:txBody>
                  <a:tcPr marL="6026" marR="6026" marT="60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326</a:t>
                      </a:r>
                    </a:p>
                  </a:txBody>
                  <a:tcPr marL="6026" marR="6026" marT="60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618</a:t>
                      </a:r>
                    </a:p>
                  </a:txBody>
                  <a:tcPr marL="6026" marR="6026" marT="60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396</a:t>
                      </a:r>
                    </a:p>
                  </a:txBody>
                  <a:tcPr marL="6026" marR="6026" marT="60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204870"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026" marR="6026" marT="602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Новокубанский район </a:t>
                      </a:r>
                    </a:p>
                  </a:txBody>
                  <a:tcPr marL="6026" marR="6026" marT="602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818</a:t>
                      </a:r>
                    </a:p>
                  </a:txBody>
                  <a:tcPr marL="6026" marR="6026" marT="60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347</a:t>
                      </a:r>
                    </a:p>
                  </a:txBody>
                  <a:tcPr marL="6026" marR="6026" marT="60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834</a:t>
                      </a:r>
                    </a:p>
                  </a:txBody>
                  <a:tcPr marL="6026" marR="6026" marT="60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488</a:t>
                      </a:r>
                    </a:p>
                  </a:txBody>
                  <a:tcPr marL="6026" marR="6026" marT="60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204870"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026" marR="6026" marT="602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Новопокровский район </a:t>
                      </a:r>
                    </a:p>
                  </a:txBody>
                  <a:tcPr marL="6026" marR="6026" marT="602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166</a:t>
                      </a:r>
                    </a:p>
                  </a:txBody>
                  <a:tcPr marL="6026" marR="6026" marT="60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48</a:t>
                      </a:r>
                    </a:p>
                  </a:txBody>
                  <a:tcPr marL="6026" marR="6026" marT="60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365</a:t>
                      </a:r>
                    </a:p>
                  </a:txBody>
                  <a:tcPr marL="6026" marR="6026" marT="60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191</a:t>
                      </a:r>
                    </a:p>
                  </a:txBody>
                  <a:tcPr marL="6026" marR="6026" marT="60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204870"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026" marR="6026" marT="602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Отрадненский район </a:t>
                      </a:r>
                    </a:p>
                  </a:txBody>
                  <a:tcPr marL="6026" marR="6026" marT="602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364</a:t>
                      </a:r>
                    </a:p>
                  </a:txBody>
                  <a:tcPr marL="6026" marR="6026" marT="60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145</a:t>
                      </a:r>
                    </a:p>
                  </a:txBody>
                  <a:tcPr marL="6026" marR="6026" marT="60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418</a:t>
                      </a:r>
                    </a:p>
                  </a:txBody>
                  <a:tcPr marL="6026" marR="6026" marT="60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171</a:t>
                      </a:r>
                    </a:p>
                  </a:txBody>
                  <a:tcPr marL="6026" marR="6026" marT="60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204870"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026" marR="6026" marT="602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Павловский район </a:t>
                      </a:r>
                    </a:p>
                  </a:txBody>
                  <a:tcPr marL="6026" marR="6026" marT="602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486</a:t>
                      </a:r>
                    </a:p>
                  </a:txBody>
                  <a:tcPr marL="6026" marR="6026" marT="60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209</a:t>
                      </a:r>
                    </a:p>
                  </a:txBody>
                  <a:tcPr marL="6026" marR="6026" marT="60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733</a:t>
                      </a:r>
                    </a:p>
                  </a:txBody>
                  <a:tcPr marL="6026" marR="6026" marT="60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326</a:t>
                      </a:r>
                    </a:p>
                  </a:txBody>
                  <a:tcPr marL="6026" marR="6026" marT="60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204870"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026" marR="6026" marT="602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Северский район </a:t>
                      </a:r>
                    </a:p>
                  </a:txBody>
                  <a:tcPr marL="6026" marR="6026" marT="602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573</a:t>
                      </a:r>
                    </a:p>
                  </a:txBody>
                  <a:tcPr marL="6026" marR="6026" marT="60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647</a:t>
                      </a:r>
                    </a:p>
                  </a:txBody>
                  <a:tcPr marL="6026" marR="6026" marT="60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984</a:t>
                      </a:r>
                    </a:p>
                  </a:txBody>
                  <a:tcPr marL="6026" marR="6026" marT="60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903</a:t>
                      </a:r>
                    </a:p>
                  </a:txBody>
                  <a:tcPr marL="6026" marR="6026" marT="60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204870"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026" marR="6026" marT="602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Темрюкский район </a:t>
                      </a:r>
                    </a:p>
                  </a:txBody>
                  <a:tcPr marL="6026" marR="6026" marT="602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1110</a:t>
                      </a:r>
                    </a:p>
                  </a:txBody>
                  <a:tcPr marL="6026" marR="6026" marT="60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441</a:t>
                      </a:r>
                    </a:p>
                  </a:txBody>
                  <a:tcPr marL="6026" marR="6026" marT="60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1193</a:t>
                      </a:r>
                    </a:p>
                  </a:txBody>
                  <a:tcPr marL="6026" marR="6026" marT="60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492</a:t>
                      </a:r>
                    </a:p>
                  </a:txBody>
                  <a:tcPr marL="6026" marR="6026" marT="60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204870"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026" marR="6026" marT="602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Тимашевский район </a:t>
                      </a:r>
                    </a:p>
                  </a:txBody>
                  <a:tcPr marL="6026" marR="6026" marT="602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1097</a:t>
                      </a:r>
                    </a:p>
                  </a:txBody>
                  <a:tcPr marL="6026" marR="6026" marT="60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422</a:t>
                      </a:r>
                    </a:p>
                  </a:txBody>
                  <a:tcPr marL="6026" marR="6026" marT="60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1296</a:t>
                      </a:r>
                    </a:p>
                  </a:txBody>
                  <a:tcPr marL="6026" marR="6026" marT="60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441</a:t>
                      </a:r>
                    </a:p>
                  </a:txBody>
                  <a:tcPr marL="6026" marR="6026" marT="60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204870"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17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026" marR="6026" marT="602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Туапсинский район </a:t>
                      </a:r>
                    </a:p>
                  </a:txBody>
                  <a:tcPr marL="6026" marR="6026" marT="602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1313</a:t>
                      </a:r>
                    </a:p>
                  </a:txBody>
                  <a:tcPr marL="6026" marR="6026" marT="60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509</a:t>
                      </a:r>
                    </a:p>
                  </a:txBody>
                  <a:tcPr marL="6026" marR="6026" marT="60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1832</a:t>
                      </a:r>
                    </a:p>
                  </a:txBody>
                  <a:tcPr marL="6026" marR="6026" marT="60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1374</a:t>
                      </a:r>
                    </a:p>
                  </a:txBody>
                  <a:tcPr marL="6026" marR="6026" marT="60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204870"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18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026" marR="6026" marT="602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Успенский район </a:t>
                      </a:r>
                    </a:p>
                  </a:txBody>
                  <a:tcPr marL="6026" marR="6026" marT="602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424</a:t>
                      </a:r>
                    </a:p>
                  </a:txBody>
                  <a:tcPr marL="6026" marR="6026" marT="60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127</a:t>
                      </a:r>
                    </a:p>
                  </a:txBody>
                  <a:tcPr marL="6026" marR="6026" marT="60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468</a:t>
                      </a:r>
                    </a:p>
                  </a:txBody>
                  <a:tcPr marL="6026" marR="6026" marT="60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186</a:t>
                      </a:r>
                    </a:p>
                  </a:txBody>
                  <a:tcPr marL="6026" marR="6026" marT="60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2654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0" y="0"/>
            <a:ext cx="9134475" cy="6858000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pic>
        <p:nvPicPr>
          <p:cNvPr id="5" name="Picture 2" descr="Y:\Отделы\Отдел дошкольного образования\6. Полихраниди\Логотип МОН_new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19" y="180682"/>
            <a:ext cx="776946" cy="777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971600" y="316974"/>
            <a:ext cx="781841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Итоги комплектования за 2016 год</a:t>
            </a:r>
            <a:endParaRPr lang="ru-RU" sz="2800" b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28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71002" y="1142103"/>
            <a:ext cx="77492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Выполнен план комплектования для детей от 3 до 7 лет</a:t>
            </a:r>
            <a:endParaRPr lang="ru-RU" b="1" dirty="0">
              <a:solidFill>
                <a:srgbClr val="FF0000"/>
              </a:solidFill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1816527"/>
              </p:ext>
            </p:extLst>
          </p:nvPr>
        </p:nvGraphicFramePr>
        <p:xfrm>
          <a:off x="707262" y="1844824"/>
          <a:ext cx="8229599" cy="4249707"/>
        </p:xfrm>
        <a:graphic>
          <a:graphicData uri="http://schemas.openxmlformats.org/drawingml/2006/table">
            <a:tbl>
              <a:tblPr/>
              <a:tblGrid>
                <a:gridCol w="491463"/>
                <a:gridCol w="2197130"/>
                <a:gridCol w="1686393"/>
                <a:gridCol w="1686393"/>
                <a:gridCol w="973290"/>
                <a:gridCol w="1194930"/>
              </a:tblGrid>
              <a:tr h="1497517">
                <a:tc rowSpan="2">
                  <a:txBody>
                    <a:bodyPr/>
                    <a:lstStyle/>
                    <a:p>
                      <a:pPr algn="ctr" fontAlgn="ctr"/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026" marR="6026" marT="60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МО</a:t>
                      </a:r>
                    </a:p>
                  </a:txBody>
                  <a:tcPr marL="6026" marR="6026" marT="60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Плановое комплектование организаций детьми </a:t>
                      </a:r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          до </a:t>
                      </a:r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 лет на 01.09.2016 с желаемой датой зачисления 01.09.2016 (муниципальные показатели)</a:t>
                      </a:r>
                    </a:p>
                  </a:txBody>
                  <a:tcPr marL="6026" marR="6026" marT="60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Плановое комплектование организаций детьми от 3 до 7 лет на 01.09.2016 с желаемой датой зачисления 01.09.2016 (муниципальные показатели)</a:t>
                      </a:r>
                    </a:p>
                  </a:txBody>
                  <a:tcPr marL="6026" marR="6026" marT="60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Итого </a:t>
                      </a:r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укомплектовано 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026" marR="6026" marT="60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6585">
                <a:tc vMerge="1">
                  <a:txBody>
                    <a:bodyPr/>
                    <a:lstStyle/>
                    <a:p>
                      <a:pPr algn="ctr" fontAlgn="t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026" marR="6026" marT="602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t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026" marR="6026" marT="602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026" marR="6026" marT="60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026" marR="6026" marT="60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до 3 лет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от 3 до 7 лет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658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5782" marR="5782" marT="57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город Анапа</a:t>
                      </a:r>
                    </a:p>
                  </a:txBody>
                  <a:tcPr marL="5782" marR="5782" marT="578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1944</a:t>
                      </a:r>
                    </a:p>
                  </a:txBody>
                  <a:tcPr marL="5782" marR="5782" marT="5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1968</a:t>
                      </a:r>
                    </a:p>
                  </a:txBody>
                  <a:tcPr marL="5782" marR="5782" marT="5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825</a:t>
                      </a:r>
                    </a:p>
                  </a:txBody>
                  <a:tcPr marL="5782" marR="5782" marT="5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2124</a:t>
                      </a:r>
                    </a:p>
                  </a:txBody>
                  <a:tcPr marL="5782" marR="5782" marT="5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19658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5782" marR="5782" marT="57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город Армавир</a:t>
                      </a:r>
                    </a:p>
                  </a:txBody>
                  <a:tcPr marL="5782" marR="5782" marT="578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1984</a:t>
                      </a:r>
                    </a:p>
                  </a:txBody>
                  <a:tcPr marL="5782" marR="5782" marT="5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774</a:t>
                      </a:r>
                    </a:p>
                  </a:txBody>
                  <a:tcPr marL="5782" marR="5782" marT="5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1555</a:t>
                      </a:r>
                    </a:p>
                  </a:txBody>
                  <a:tcPr marL="5782" marR="5782" marT="5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957</a:t>
                      </a:r>
                    </a:p>
                  </a:txBody>
                  <a:tcPr marL="5782" marR="5782" marT="5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19658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5782" marR="5782" marT="57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город Геленджик</a:t>
                      </a:r>
                    </a:p>
                  </a:txBody>
                  <a:tcPr marL="5782" marR="5782" marT="578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1258</a:t>
                      </a:r>
                    </a:p>
                  </a:txBody>
                  <a:tcPr marL="5782" marR="5782" marT="5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829</a:t>
                      </a:r>
                    </a:p>
                  </a:txBody>
                  <a:tcPr marL="5782" marR="5782" marT="5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977</a:t>
                      </a:r>
                    </a:p>
                  </a:txBody>
                  <a:tcPr marL="5782" marR="5782" marT="5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1133</a:t>
                      </a:r>
                    </a:p>
                  </a:txBody>
                  <a:tcPr marL="5782" marR="5782" marT="5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19658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5782" marR="5782" marT="57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город Краснодар</a:t>
                      </a:r>
                    </a:p>
                  </a:txBody>
                  <a:tcPr marL="5782" marR="5782" marT="578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14606</a:t>
                      </a:r>
                    </a:p>
                  </a:txBody>
                  <a:tcPr marL="5782" marR="5782" marT="5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12871</a:t>
                      </a:r>
                    </a:p>
                  </a:txBody>
                  <a:tcPr marL="5782" marR="5782" marT="5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10597</a:t>
                      </a:r>
                    </a:p>
                  </a:txBody>
                  <a:tcPr marL="5782" marR="5782" marT="5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17821</a:t>
                      </a:r>
                    </a:p>
                  </a:txBody>
                  <a:tcPr marL="5782" marR="5782" marT="5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19658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</a:t>
                      </a:r>
                    </a:p>
                  </a:txBody>
                  <a:tcPr marL="5782" marR="5782" marT="57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город Новороссийск</a:t>
                      </a:r>
                    </a:p>
                  </a:txBody>
                  <a:tcPr marL="5782" marR="5782" marT="578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3137</a:t>
                      </a:r>
                    </a:p>
                  </a:txBody>
                  <a:tcPr marL="5782" marR="5782" marT="5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2528</a:t>
                      </a:r>
                    </a:p>
                  </a:txBody>
                  <a:tcPr marL="5782" marR="5782" marT="5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913</a:t>
                      </a:r>
                    </a:p>
                  </a:txBody>
                  <a:tcPr marL="5782" marR="5782" marT="5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2603</a:t>
                      </a:r>
                    </a:p>
                  </a:txBody>
                  <a:tcPr marL="5782" marR="5782" marT="5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19658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</a:t>
                      </a:r>
                    </a:p>
                  </a:txBody>
                  <a:tcPr marL="5782" marR="5782" marT="57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город Сочи</a:t>
                      </a:r>
                    </a:p>
                  </a:txBody>
                  <a:tcPr marL="5782" marR="5782" marT="578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6154</a:t>
                      </a:r>
                    </a:p>
                  </a:txBody>
                  <a:tcPr marL="5782" marR="5782" marT="5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3960</a:t>
                      </a:r>
                    </a:p>
                  </a:txBody>
                  <a:tcPr marL="5782" marR="5782" marT="5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2438</a:t>
                      </a:r>
                    </a:p>
                  </a:txBody>
                  <a:tcPr marL="5782" marR="5782" marT="5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6732</a:t>
                      </a:r>
                    </a:p>
                  </a:txBody>
                  <a:tcPr marL="5782" marR="5782" marT="5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19658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</a:t>
                      </a:r>
                    </a:p>
                  </a:txBody>
                  <a:tcPr marL="5782" marR="5782" marT="57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Абинский район </a:t>
                      </a:r>
                    </a:p>
                  </a:txBody>
                  <a:tcPr marL="5782" marR="5782" marT="578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956</a:t>
                      </a:r>
                    </a:p>
                  </a:txBody>
                  <a:tcPr marL="5782" marR="5782" marT="5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446</a:t>
                      </a:r>
                    </a:p>
                  </a:txBody>
                  <a:tcPr marL="5782" marR="5782" marT="5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791</a:t>
                      </a:r>
                    </a:p>
                  </a:txBody>
                  <a:tcPr marL="5782" marR="5782" marT="5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458</a:t>
                      </a:r>
                    </a:p>
                  </a:txBody>
                  <a:tcPr marL="5782" marR="5782" marT="5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19658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</a:t>
                      </a:r>
                    </a:p>
                  </a:txBody>
                  <a:tcPr marL="5782" marR="5782" marT="57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Красноармейский район </a:t>
                      </a:r>
                    </a:p>
                  </a:txBody>
                  <a:tcPr marL="5782" marR="5782" marT="578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1107</a:t>
                      </a:r>
                    </a:p>
                  </a:txBody>
                  <a:tcPr marL="5782" marR="5782" marT="5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554</a:t>
                      </a:r>
                    </a:p>
                  </a:txBody>
                  <a:tcPr marL="5782" marR="5782" marT="5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375</a:t>
                      </a:r>
                    </a:p>
                  </a:txBody>
                  <a:tcPr marL="5782" marR="5782" marT="5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843</a:t>
                      </a:r>
                    </a:p>
                  </a:txBody>
                  <a:tcPr marL="5782" marR="5782" marT="5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19658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</a:t>
                      </a:r>
                    </a:p>
                  </a:txBody>
                  <a:tcPr marL="5782" marR="5782" marT="57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Крымский район </a:t>
                      </a:r>
                    </a:p>
                  </a:txBody>
                  <a:tcPr marL="5782" marR="5782" marT="578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1649</a:t>
                      </a:r>
                    </a:p>
                  </a:txBody>
                  <a:tcPr marL="5782" marR="5782" marT="5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795</a:t>
                      </a:r>
                    </a:p>
                  </a:txBody>
                  <a:tcPr marL="5782" marR="5782" marT="5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491</a:t>
                      </a:r>
                    </a:p>
                  </a:txBody>
                  <a:tcPr marL="5782" marR="5782" marT="5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1067</a:t>
                      </a:r>
                    </a:p>
                  </a:txBody>
                  <a:tcPr marL="5782" marR="5782" marT="5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19658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</a:t>
                      </a:r>
                    </a:p>
                  </a:txBody>
                  <a:tcPr marL="5782" marR="5782" marT="57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Курганинский район </a:t>
                      </a:r>
                    </a:p>
                  </a:txBody>
                  <a:tcPr marL="5782" marR="5782" marT="578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785</a:t>
                      </a:r>
                    </a:p>
                  </a:txBody>
                  <a:tcPr marL="5782" marR="5782" marT="5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338</a:t>
                      </a:r>
                    </a:p>
                  </a:txBody>
                  <a:tcPr marL="5782" marR="5782" marT="5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760</a:t>
                      </a:r>
                    </a:p>
                  </a:txBody>
                  <a:tcPr marL="5782" marR="5782" marT="5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753</a:t>
                      </a:r>
                    </a:p>
                  </a:txBody>
                  <a:tcPr marL="5782" marR="5782" marT="5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19658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</a:t>
                      </a:r>
                    </a:p>
                  </a:txBody>
                  <a:tcPr marL="5782" marR="5782" marT="57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Славянский район </a:t>
                      </a:r>
                    </a:p>
                  </a:txBody>
                  <a:tcPr marL="5782" marR="5782" marT="578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1261</a:t>
                      </a:r>
                    </a:p>
                  </a:txBody>
                  <a:tcPr marL="5782" marR="5782" marT="5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405</a:t>
                      </a:r>
                    </a:p>
                  </a:txBody>
                  <a:tcPr marL="5782" marR="5782" marT="5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1025</a:t>
                      </a:r>
                    </a:p>
                  </a:txBody>
                  <a:tcPr marL="5782" marR="5782" marT="5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451</a:t>
                      </a:r>
                    </a:p>
                  </a:txBody>
                  <a:tcPr marL="5782" marR="5782" marT="5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19658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</a:t>
                      </a:r>
                    </a:p>
                  </a:txBody>
                  <a:tcPr marL="5782" marR="5782" marT="57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Староминский район </a:t>
                      </a:r>
                    </a:p>
                  </a:txBody>
                  <a:tcPr marL="5782" marR="5782" marT="578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388</a:t>
                      </a:r>
                    </a:p>
                  </a:txBody>
                  <a:tcPr marL="5782" marR="5782" marT="5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128</a:t>
                      </a:r>
                    </a:p>
                  </a:txBody>
                  <a:tcPr marL="5782" marR="5782" marT="5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345</a:t>
                      </a:r>
                    </a:p>
                  </a:txBody>
                  <a:tcPr marL="5782" marR="5782" marT="5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133</a:t>
                      </a:r>
                    </a:p>
                  </a:txBody>
                  <a:tcPr marL="5782" marR="5782" marT="5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19658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</a:t>
                      </a:r>
                    </a:p>
                  </a:txBody>
                  <a:tcPr marL="5782" marR="5782" marT="57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Тбилисский район </a:t>
                      </a:r>
                    </a:p>
                  </a:txBody>
                  <a:tcPr marL="5782" marR="5782" marT="578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469</a:t>
                      </a:r>
                    </a:p>
                  </a:txBody>
                  <a:tcPr marL="5782" marR="5782" marT="5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118</a:t>
                      </a:r>
                    </a:p>
                  </a:txBody>
                  <a:tcPr marL="5782" marR="5782" marT="5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371</a:t>
                      </a:r>
                    </a:p>
                  </a:txBody>
                  <a:tcPr marL="5782" marR="5782" marT="5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251</a:t>
                      </a:r>
                    </a:p>
                  </a:txBody>
                  <a:tcPr marL="5782" marR="5782" marT="5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47843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0" y="0"/>
            <a:ext cx="9134475" cy="6858000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pic>
        <p:nvPicPr>
          <p:cNvPr id="5" name="Picture 2" descr="Y:\Отделы\Отдел дошкольного образования\6. Полихраниди\Логотип МОН_new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19" y="180682"/>
            <a:ext cx="776946" cy="777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971600" y="316974"/>
            <a:ext cx="781841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Итоги комплектования за 2016 год</a:t>
            </a:r>
            <a:endParaRPr lang="ru-RU" sz="2800" b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28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31235" y="987799"/>
            <a:ext cx="81564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Не выполнен план комплектования для детей от 3 до 7 лет </a:t>
            </a:r>
            <a:endParaRPr lang="ru-RU" b="1" dirty="0">
              <a:solidFill>
                <a:srgbClr val="FF0000"/>
              </a:solidFill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9855237"/>
              </p:ext>
            </p:extLst>
          </p:nvPr>
        </p:nvGraphicFramePr>
        <p:xfrm>
          <a:off x="457200" y="1673901"/>
          <a:ext cx="8229599" cy="4249707"/>
        </p:xfrm>
        <a:graphic>
          <a:graphicData uri="http://schemas.openxmlformats.org/drawingml/2006/table">
            <a:tbl>
              <a:tblPr/>
              <a:tblGrid>
                <a:gridCol w="442392"/>
                <a:gridCol w="2246201"/>
                <a:gridCol w="1686393"/>
                <a:gridCol w="1686393"/>
                <a:gridCol w="973290"/>
                <a:gridCol w="1194930"/>
              </a:tblGrid>
              <a:tr h="1497517">
                <a:tc rowSpan="2">
                  <a:txBody>
                    <a:bodyPr/>
                    <a:lstStyle/>
                    <a:p>
                      <a:pPr algn="ctr" fontAlgn="ctr"/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026" marR="6026" marT="60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МО</a:t>
                      </a:r>
                    </a:p>
                  </a:txBody>
                  <a:tcPr marL="6026" marR="6026" marT="60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Плановое комплектование организаций детьми </a:t>
                      </a:r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          до </a:t>
                      </a:r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 лет на 01.09.2016 с желаемой датой зачисления 01.09.2016 (муниципальные показатели)</a:t>
                      </a:r>
                    </a:p>
                  </a:txBody>
                  <a:tcPr marL="6026" marR="6026" marT="60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Плановое комплектование организаций детьми от 3 до 7 лет на 01.09.2016 с желаемой датой зачисления 01.09.2016 (муниципальные показатели)</a:t>
                      </a:r>
                    </a:p>
                  </a:txBody>
                  <a:tcPr marL="6026" marR="6026" marT="60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Итого </a:t>
                      </a:r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укомплектовано 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026" marR="6026" marT="60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6585">
                <a:tc vMerge="1">
                  <a:txBody>
                    <a:bodyPr/>
                    <a:lstStyle/>
                    <a:p>
                      <a:pPr algn="ctr" fontAlgn="t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026" marR="6026" marT="602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t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026" marR="6026" marT="602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026" marR="6026" marT="60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026" marR="6026" marT="60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до 3 лет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от 3 до 7 лет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658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5782" marR="5782" marT="5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город Горячий Ключ</a:t>
                      </a:r>
                    </a:p>
                  </a:txBody>
                  <a:tcPr marL="5782" marR="5782" marT="578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666</a:t>
                      </a:r>
                    </a:p>
                  </a:txBody>
                  <a:tcPr marL="5782" marR="5782" marT="5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735</a:t>
                      </a:r>
                    </a:p>
                  </a:txBody>
                  <a:tcPr marL="5782" marR="5782" marT="5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407</a:t>
                      </a:r>
                    </a:p>
                  </a:txBody>
                  <a:tcPr marL="5782" marR="5782" marT="5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565</a:t>
                      </a:r>
                    </a:p>
                  </a:txBody>
                  <a:tcPr marL="5782" marR="5782" marT="5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19658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5782" marR="5782" marT="5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Апшеронский район </a:t>
                      </a:r>
                    </a:p>
                  </a:txBody>
                  <a:tcPr marL="5782" marR="5782" marT="578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940</a:t>
                      </a:r>
                    </a:p>
                  </a:txBody>
                  <a:tcPr marL="5782" marR="5782" marT="5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680</a:t>
                      </a:r>
                    </a:p>
                  </a:txBody>
                  <a:tcPr marL="5782" marR="5782" marT="5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594</a:t>
                      </a:r>
                    </a:p>
                  </a:txBody>
                  <a:tcPr marL="5782" marR="5782" marT="5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447</a:t>
                      </a:r>
                    </a:p>
                  </a:txBody>
                  <a:tcPr marL="5782" marR="5782" marT="5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19658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5782" marR="5782" marT="5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Белореченский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район </a:t>
                      </a:r>
                    </a:p>
                  </a:txBody>
                  <a:tcPr marL="5782" marR="5782" marT="578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578</a:t>
                      </a:r>
                    </a:p>
                  </a:txBody>
                  <a:tcPr marL="5782" marR="5782" marT="5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1321</a:t>
                      </a:r>
                    </a:p>
                  </a:txBody>
                  <a:tcPr marL="5782" marR="5782" marT="5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953</a:t>
                      </a:r>
                    </a:p>
                  </a:txBody>
                  <a:tcPr marL="5782" marR="5782" marT="5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788</a:t>
                      </a:r>
                    </a:p>
                  </a:txBody>
                  <a:tcPr marL="5782" marR="5782" marT="5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19658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5782" marR="5782" marT="5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Брюховецкий район </a:t>
                      </a:r>
                    </a:p>
                  </a:txBody>
                  <a:tcPr marL="5782" marR="5782" marT="578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485</a:t>
                      </a:r>
                    </a:p>
                  </a:txBody>
                  <a:tcPr marL="5782" marR="5782" marT="5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217</a:t>
                      </a:r>
                    </a:p>
                  </a:txBody>
                  <a:tcPr marL="5782" marR="5782" marT="5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460</a:t>
                      </a:r>
                    </a:p>
                  </a:txBody>
                  <a:tcPr marL="5782" marR="5782" marT="5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211</a:t>
                      </a:r>
                    </a:p>
                  </a:txBody>
                  <a:tcPr marL="5782" marR="5782" marT="5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19658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</a:t>
                      </a:r>
                    </a:p>
                  </a:txBody>
                  <a:tcPr marL="5782" marR="5782" marT="5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Выселковский район </a:t>
                      </a:r>
                    </a:p>
                  </a:txBody>
                  <a:tcPr marL="5782" marR="5782" marT="578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385</a:t>
                      </a:r>
                    </a:p>
                  </a:txBody>
                  <a:tcPr marL="5782" marR="5782" marT="5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339</a:t>
                      </a:r>
                    </a:p>
                  </a:txBody>
                  <a:tcPr marL="5782" marR="5782" marT="5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505</a:t>
                      </a:r>
                    </a:p>
                  </a:txBody>
                  <a:tcPr marL="5782" marR="5782" marT="5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236</a:t>
                      </a:r>
                    </a:p>
                  </a:txBody>
                  <a:tcPr marL="5782" marR="5782" marT="5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19658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</a:t>
                      </a:r>
                    </a:p>
                  </a:txBody>
                  <a:tcPr marL="5782" marR="5782" marT="5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Кавказский район </a:t>
                      </a:r>
                    </a:p>
                  </a:txBody>
                  <a:tcPr marL="5782" marR="5782" marT="578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1161</a:t>
                      </a:r>
                    </a:p>
                  </a:txBody>
                  <a:tcPr marL="5782" marR="5782" marT="5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801</a:t>
                      </a:r>
                    </a:p>
                  </a:txBody>
                  <a:tcPr marL="5782" marR="5782" marT="5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804</a:t>
                      </a:r>
                    </a:p>
                  </a:txBody>
                  <a:tcPr marL="5782" marR="5782" marT="5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750</a:t>
                      </a:r>
                    </a:p>
                  </a:txBody>
                  <a:tcPr marL="5782" marR="5782" marT="5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19658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</a:t>
                      </a:r>
                    </a:p>
                  </a:txBody>
                  <a:tcPr marL="5782" marR="5782" marT="5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Каневской район </a:t>
                      </a:r>
                    </a:p>
                  </a:txBody>
                  <a:tcPr marL="5782" marR="5782" marT="578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794</a:t>
                      </a:r>
                    </a:p>
                  </a:txBody>
                  <a:tcPr marL="5782" marR="5782" marT="5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405</a:t>
                      </a:r>
                    </a:p>
                  </a:txBody>
                  <a:tcPr marL="5782" marR="5782" marT="5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768</a:t>
                      </a:r>
                    </a:p>
                  </a:txBody>
                  <a:tcPr marL="5782" marR="5782" marT="5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370</a:t>
                      </a:r>
                    </a:p>
                  </a:txBody>
                  <a:tcPr marL="5782" marR="5782" marT="5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19658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</a:t>
                      </a:r>
                    </a:p>
                  </a:txBody>
                  <a:tcPr marL="5782" marR="5782" marT="5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Кореновский район </a:t>
                      </a:r>
                    </a:p>
                  </a:txBody>
                  <a:tcPr marL="5782" marR="5782" marT="578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856</a:t>
                      </a:r>
                    </a:p>
                  </a:txBody>
                  <a:tcPr marL="5782" marR="5782" marT="5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351</a:t>
                      </a:r>
                    </a:p>
                  </a:txBody>
                  <a:tcPr marL="5782" marR="5782" marT="5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718</a:t>
                      </a:r>
                    </a:p>
                  </a:txBody>
                  <a:tcPr marL="5782" marR="5782" marT="5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328</a:t>
                      </a:r>
                    </a:p>
                  </a:txBody>
                  <a:tcPr marL="5782" marR="5782" marT="5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19658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</a:t>
                      </a:r>
                    </a:p>
                  </a:txBody>
                  <a:tcPr marL="5782" marR="5782" marT="5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Лабинский район </a:t>
                      </a:r>
                    </a:p>
                  </a:txBody>
                  <a:tcPr marL="5782" marR="5782" marT="578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499</a:t>
                      </a:r>
                    </a:p>
                  </a:txBody>
                  <a:tcPr marL="5782" marR="5782" marT="5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462</a:t>
                      </a:r>
                    </a:p>
                  </a:txBody>
                  <a:tcPr marL="5782" marR="5782" marT="5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787</a:t>
                      </a:r>
                    </a:p>
                  </a:txBody>
                  <a:tcPr marL="5782" marR="5782" marT="5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443</a:t>
                      </a:r>
                    </a:p>
                  </a:txBody>
                  <a:tcPr marL="5782" marR="5782" marT="5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19658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</a:t>
                      </a:r>
                    </a:p>
                  </a:txBody>
                  <a:tcPr marL="5782" marR="5782" marT="5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Прим.-Ахтарский район  </a:t>
                      </a:r>
                    </a:p>
                  </a:txBody>
                  <a:tcPr marL="5782" marR="5782" marT="578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493</a:t>
                      </a:r>
                    </a:p>
                  </a:txBody>
                  <a:tcPr marL="5782" marR="5782" marT="5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276</a:t>
                      </a:r>
                    </a:p>
                  </a:txBody>
                  <a:tcPr marL="5782" marR="5782" marT="5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413</a:t>
                      </a:r>
                    </a:p>
                  </a:txBody>
                  <a:tcPr marL="5782" marR="5782" marT="5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137</a:t>
                      </a:r>
                    </a:p>
                  </a:txBody>
                  <a:tcPr marL="5782" marR="5782" marT="5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19658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</a:t>
                      </a:r>
                    </a:p>
                  </a:txBody>
                  <a:tcPr marL="5782" marR="5782" marT="5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Тихорецкий район </a:t>
                      </a:r>
                    </a:p>
                  </a:txBody>
                  <a:tcPr marL="5782" marR="5782" marT="578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492</a:t>
                      </a:r>
                    </a:p>
                  </a:txBody>
                  <a:tcPr marL="5782" marR="5782" marT="5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600</a:t>
                      </a:r>
                    </a:p>
                  </a:txBody>
                  <a:tcPr marL="5782" marR="5782" marT="5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780</a:t>
                      </a:r>
                    </a:p>
                  </a:txBody>
                  <a:tcPr marL="5782" marR="5782" marT="5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528</a:t>
                      </a:r>
                    </a:p>
                  </a:txBody>
                  <a:tcPr marL="5782" marR="5782" marT="5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19658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</a:t>
                      </a:r>
                    </a:p>
                  </a:txBody>
                  <a:tcPr marL="5782" marR="5782" marT="5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Усть-Лабинский район </a:t>
                      </a:r>
                    </a:p>
                  </a:txBody>
                  <a:tcPr marL="5782" marR="5782" marT="578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830</a:t>
                      </a:r>
                    </a:p>
                  </a:txBody>
                  <a:tcPr marL="5782" marR="5782" marT="5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484</a:t>
                      </a:r>
                    </a:p>
                  </a:txBody>
                  <a:tcPr marL="5782" marR="5782" marT="5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1005</a:t>
                      </a:r>
                    </a:p>
                  </a:txBody>
                  <a:tcPr marL="5782" marR="5782" marT="5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382</a:t>
                      </a:r>
                    </a:p>
                  </a:txBody>
                  <a:tcPr marL="5782" marR="5782" marT="5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19658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</a:t>
                      </a:r>
                    </a:p>
                  </a:txBody>
                  <a:tcPr marL="5782" marR="5782" marT="5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Щербиновский район </a:t>
                      </a:r>
                    </a:p>
                  </a:txBody>
                  <a:tcPr marL="5782" marR="5782" marT="578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280</a:t>
                      </a:r>
                    </a:p>
                  </a:txBody>
                  <a:tcPr marL="5782" marR="5782" marT="5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163</a:t>
                      </a:r>
                    </a:p>
                  </a:txBody>
                  <a:tcPr marL="5782" marR="5782" marT="5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269</a:t>
                      </a:r>
                    </a:p>
                  </a:txBody>
                  <a:tcPr marL="5782" marR="5782" marT="5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146</a:t>
                      </a:r>
                    </a:p>
                  </a:txBody>
                  <a:tcPr marL="5782" marR="5782" marT="5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24683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40637" y="390564"/>
            <a:ext cx="781841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Алгоритм комплектования ДОО края 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275429" y="1052736"/>
            <a:ext cx="6050534" cy="10081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200" b="1" dirty="0" smtClean="0">
                <a:solidFill>
                  <a:srgbClr val="0070C0"/>
                </a:solidFill>
                <a:latin typeface="Arial" pitchFamily="34" charset="0"/>
                <a:ea typeface="Calibri"/>
                <a:cs typeface="Arial" pitchFamily="34" charset="0"/>
              </a:rPr>
              <a:t> более </a:t>
            </a:r>
            <a:r>
              <a:rPr lang="ru-RU" sz="2200" b="1" dirty="0" smtClean="0">
                <a:solidFill>
                  <a:srgbClr val="0070C0"/>
                </a:solidFill>
                <a:latin typeface="Arial" pitchFamily="34" charset="0"/>
                <a:ea typeface="Calibri"/>
                <a:cs typeface="Arial" pitchFamily="34" charset="0"/>
              </a:rPr>
              <a:t>76 000 заявлений 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200" b="1" dirty="0" smtClean="0">
                <a:solidFill>
                  <a:srgbClr val="0070C0"/>
                </a:solidFill>
                <a:latin typeface="Arial" pitchFamily="34" charset="0"/>
                <a:ea typeface="Calibri"/>
                <a:cs typeface="Arial" pitchFamily="34" charset="0"/>
              </a:rPr>
              <a:t>до 1 сентября 2017 года </a:t>
            </a:r>
            <a:endParaRPr lang="ru-RU" sz="2200" b="1" dirty="0">
              <a:solidFill>
                <a:srgbClr val="0070C0"/>
              </a:solidFill>
              <a:latin typeface="Arial" pitchFamily="34" charset="0"/>
              <a:ea typeface="Calibri"/>
              <a:cs typeface="Arial" pitchFamily="34" charset="0"/>
            </a:endParaRPr>
          </a:p>
        </p:txBody>
      </p:sp>
      <p:pic>
        <p:nvPicPr>
          <p:cNvPr id="15" name="Picture 4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3848" y="3502538"/>
            <a:ext cx="726197" cy="575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4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36096" y="3572485"/>
            <a:ext cx="726197" cy="575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Прямоугольник 23"/>
          <p:cNvSpPr/>
          <p:nvPr/>
        </p:nvSpPr>
        <p:spPr>
          <a:xfrm>
            <a:off x="643196" y="5250516"/>
            <a:ext cx="4015690" cy="105880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srgbClr val="0070C0"/>
                </a:solidFill>
                <a:latin typeface="Arial" pitchFamily="34" charset="0"/>
                <a:ea typeface="Calibri"/>
                <a:cs typeface="Arial" pitchFamily="34" charset="0"/>
              </a:rPr>
              <a:t>к</a:t>
            </a:r>
            <a:r>
              <a:rPr lang="ru-RU" b="1" dirty="0" smtClean="0">
                <a:solidFill>
                  <a:srgbClr val="0070C0"/>
                </a:solidFill>
                <a:latin typeface="Arial" pitchFamily="34" charset="0"/>
                <a:ea typeface="Calibri"/>
                <a:cs typeface="Arial" pitchFamily="34" charset="0"/>
              </a:rPr>
              <a:t>оличество вакантных мест </a:t>
            </a:r>
            <a:r>
              <a:rPr lang="ru-RU" b="1" dirty="0" smtClean="0">
                <a:solidFill>
                  <a:srgbClr val="0070C0"/>
                </a:solidFill>
                <a:latin typeface="Arial" pitchFamily="34" charset="0"/>
                <a:ea typeface="Calibri"/>
                <a:cs typeface="Arial" pitchFamily="34" charset="0"/>
              </a:rPr>
              <a:t>для основного  </a:t>
            </a:r>
            <a:r>
              <a:rPr lang="ru-RU" b="1" dirty="0" smtClean="0">
                <a:solidFill>
                  <a:srgbClr val="0070C0"/>
                </a:solidFill>
                <a:latin typeface="Arial" pitchFamily="34" charset="0"/>
                <a:ea typeface="Calibri"/>
                <a:cs typeface="Arial" pitchFamily="34" charset="0"/>
              </a:rPr>
              <a:t>комплектования 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6137521" y="5250516"/>
            <a:ext cx="2394919" cy="96548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</a:pPr>
            <a:r>
              <a:rPr lang="ru-RU" b="1" dirty="0">
                <a:solidFill>
                  <a:srgbClr val="0070C0"/>
                </a:solidFill>
                <a:latin typeface="Arial" pitchFamily="34" charset="0"/>
                <a:ea typeface="Calibri"/>
                <a:cs typeface="Arial" pitchFamily="34" charset="0"/>
              </a:rPr>
              <a:t>количество </a:t>
            </a:r>
            <a:r>
              <a:rPr lang="ru-RU" b="1" dirty="0" smtClean="0">
                <a:solidFill>
                  <a:srgbClr val="0070C0"/>
                </a:solidFill>
                <a:latin typeface="Arial" pitchFamily="34" charset="0"/>
                <a:ea typeface="Calibri"/>
                <a:cs typeface="Arial" pitchFamily="34" charset="0"/>
              </a:rPr>
              <a:t>созданных мест </a:t>
            </a:r>
            <a:endParaRPr lang="ru-RU" dirty="0">
              <a:solidFill>
                <a:srgbClr val="0070C0"/>
              </a:solidFill>
              <a:latin typeface="Arial" pitchFamily="34" charset="0"/>
              <a:ea typeface="Calibri"/>
              <a:cs typeface="Arial" pitchFamily="34" charset="0"/>
            </a:endParaRPr>
          </a:p>
        </p:txBody>
      </p:sp>
      <p:sp>
        <p:nvSpPr>
          <p:cNvPr id="27" name="Левая фигурная скобка 26"/>
          <p:cNvSpPr/>
          <p:nvPr/>
        </p:nvSpPr>
        <p:spPr>
          <a:xfrm rot="16200000" flipH="1">
            <a:off x="4406859" y="1769567"/>
            <a:ext cx="504055" cy="6222445"/>
          </a:xfrm>
          <a:prstGeom prst="leftBrace">
            <a:avLst>
              <a:gd name="adj1" fmla="val 33916"/>
              <a:gd name="adj2" fmla="val 50000"/>
            </a:avLst>
          </a:prstGeom>
          <a:ln w="28575" cmpd="sng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28" name="Плюс 27"/>
          <p:cNvSpPr/>
          <p:nvPr/>
        </p:nvSpPr>
        <p:spPr>
          <a:xfrm>
            <a:off x="5051784" y="5546566"/>
            <a:ext cx="304800" cy="373380"/>
          </a:xfrm>
          <a:prstGeom prst="mathPlus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endParaRPr lang="ru-RU" kern="0">
              <a:solidFill>
                <a:sysClr val="window" lastClr="FFFFFF"/>
              </a:solidFill>
              <a:latin typeface="Calibri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251520" y="2709685"/>
            <a:ext cx="8607533" cy="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Штриховая стрелка вправо 32"/>
          <p:cNvSpPr/>
          <p:nvPr/>
        </p:nvSpPr>
        <p:spPr>
          <a:xfrm rot="5400000">
            <a:off x="3325939" y="2980482"/>
            <a:ext cx="541591" cy="288032"/>
          </a:xfrm>
          <a:prstGeom prst="stripedRightArrow">
            <a:avLst/>
          </a:prstGeom>
          <a:solidFill>
            <a:schemeClr val="accent2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4" name="Штриховая стрелка вправо 33"/>
          <p:cNvSpPr/>
          <p:nvPr/>
        </p:nvSpPr>
        <p:spPr>
          <a:xfrm rot="5400000">
            <a:off x="5531457" y="2994767"/>
            <a:ext cx="541591" cy="288032"/>
          </a:xfrm>
          <a:prstGeom prst="stripedRightArrow">
            <a:avLst/>
          </a:prstGeom>
          <a:solidFill>
            <a:schemeClr val="accent2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40" name="Picture 4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95295" y="1157465"/>
            <a:ext cx="1008135" cy="798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" name="Прямоугольник 40"/>
          <p:cNvSpPr/>
          <p:nvPr/>
        </p:nvSpPr>
        <p:spPr>
          <a:xfrm>
            <a:off x="1475657" y="2179082"/>
            <a:ext cx="7272807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>
                <a:solidFill>
                  <a:srgbClr val="0070C0"/>
                </a:solidFill>
                <a:latin typeface="Arial" pitchFamily="34" charset="0"/>
                <a:ea typeface="Calibri"/>
                <a:cs typeface="Arial" pitchFamily="34" charset="0"/>
              </a:rPr>
              <a:t>п</a:t>
            </a:r>
            <a:r>
              <a:rPr lang="ru-RU" sz="2200" b="1" dirty="0" smtClean="0">
                <a:solidFill>
                  <a:srgbClr val="0070C0"/>
                </a:solidFill>
                <a:latin typeface="Arial" pitchFamily="34" charset="0"/>
                <a:ea typeface="Calibri"/>
                <a:cs typeface="Arial" pitchFamily="34" charset="0"/>
              </a:rPr>
              <a:t>лановое распределение </a:t>
            </a:r>
            <a:r>
              <a:rPr lang="ru-RU" sz="2200" b="1" dirty="0" smtClean="0">
                <a:solidFill>
                  <a:srgbClr val="FF0000"/>
                </a:solidFill>
                <a:latin typeface="Arial" pitchFamily="34" charset="0"/>
                <a:ea typeface="Calibri"/>
                <a:cs typeface="Arial" pitchFamily="34" charset="0"/>
              </a:rPr>
              <a:t>до 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ea typeface="Calibri"/>
                <a:cs typeface="Arial" pitchFamily="34" charset="0"/>
              </a:rPr>
              <a:t>1 </a:t>
            </a:r>
            <a:r>
              <a:rPr lang="ru-RU" sz="2200" b="1" dirty="0" smtClean="0">
                <a:solidFill>
                  <a:srgbClr val="FF0000"/>
                </a:solidFill>
                <a:latin typeface="Arial" pitchFamily="34" charset="0"/>
                <a:ea typeface="Calibri"/>
                <a:cs typeface="Arial" pitchFamily="34" charset="0"/>
              </a:rPr>
              <a:t>августа </a:t>
            </a:r>
            <a:r>
              <a:rPr lang="ru-RU" sz="2200" b="1" dirty="0" smtClean="0">
                <a:solidFill>
                  <a:srgbClr val="FF0000"/>
                </a:solidFill>
                <a:latin typeface="Arial" pitchFamily="34" charset="0"/>
                <a:ea typeface="Calibri"/>
                <a:cs typeface="Arial" pitchFamily="34" charset="0"/>
              </a:rPr>
              <a:t>2017 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ea typeface="Calibri"/>
                <a:cs typeface="Arial" pitchFamily="34" charset="0"/>
              </a:rPr>
              <a:t>года </a:t>
            </a:r>
            <a:endParaRPr lang="ru-RU" sz="2200" dirty="0">
              <a:solidFill>
                <a:srgbClr val="FF0000"/>
              </a:solidFill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2705909" y="4221088"/>
            <a:ext cx="1656184" cy="3230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solidFill>
                  <a:srgbClr val="0070C0"/>
                </a:solidFill>
                <a:latin typeface="Arial" pitchFamily="34" charset="0"/>
                <a:ea typeface="Calibri"/>
                <a:cs typeface="Arial" pitchFamily="34" charset="0"/>
              </a:rPr>
              <a:t> </a:t>
            </a:r>
            <a:r>
              <a:rPr lang="ru-RU" b="1" dirty="0" smtClean="0">
                <a:solidFill>
                  <a:srgbClr val="0070C0"/>
                </a:solidFill>
                <a:latin typeface="Arial" pitchFamily="34" charset="0"/>
                <a:ea typeface="Calibri"/>
                <a:cs typeface="Arial" pitchFamily="34" charset="0"/>
              </a:rPr>
              <a:t>апрель </a:t>
            </a:r>
            <a:endParaRPr lang="ru-RU" b="1" dirty="0">
              <a:solidFill>
                <a:srgbClr val="0070C0"/>
              </a:solidFill>
              <a:latin typeface="Arial" pitchFamily="34" charset="0"/>
              <a:ea typeface="Calibri"/>
              <a:cs typeface="Arial" pitchFamily="34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4926128" y="4221088"/>
            <a:ext cx="1740221" cy="34962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solidFill>
                  <a:srgbClr val="0070C0"/>
                </a:solidFill>
                <a:latin typeface="Arial" pitchFamily="34" charset="0"/>
                <a:ea typeface="Calibri"/>
                <a:cs typeface="Arial" pitchFamily="34" charset="0"/>
              </a:rPr>
              <a:t> </a:t>
            </a:r>
            <a:r>
              <a:rPr lang="ru-RU" b="1" dirty="0" smtClean="0">
                <a:solidFill>
                  <a:srgbClr val="0070C0"/>
                </a:solidFill>
                <a:latin typeface="Arial" pitchFamily="34" charset="0"/>
                <a:ea typeface="Calibri"/>
                <a:cs typeface="Arial" pitchFamily="34" charset="0"/>
              </a:rPr>
              <a:t>июнь </a:t>
            </a:r>
            <a:endParaRPr lang="ru-RU" b="1" dirty="0">
              <a:solidFill>
                <a:srgbClr val="0070C0"/>
              </a:solidFill>
              <a:latin typeface="Arial" pitchFamily="34" charset="0"/>
              <a:ea typeface="Calibri"/>
              <a:cs typeface="Arial" pitchFamily="34" charset="0"/>
            </a:endParaRPr>
          </a:p>
        </p:txBody>
      </p:sp>
      <p:pic>
        <p:nvPicPr>
          <p:cNvPr id="20" name="Picture 2" descr="Y:\Отделы\Отдел дошкольного образования\6. Полихраниди\Логотип МОН_new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19" y="180682"/>
            <a:ext cx="776946" cy="777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4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23728" y="3496695"/>
            <a:ext cx="726197" cy="575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4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90085" y="3572486"/>
            <a:ext cx="726197" cy="575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4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17957" y="3496694"/>
            <a:ext cx="726197" cy="575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Штриховая стрелка вправо 29"/>
          <p:cNvSpPr/>
          <p:nvPr/>
        </p:nvSpPr>
        <p:spPr>
          <a:xfrm rot="5400000">
            <a:off x="2212973" y="2974639"/>
            <a:ext cx="541591" cy="288032"/>
          </a:xfrm>
          <a:prstGeom prst="stripedRightArrow">
            <a:avLst/>
          </a:prstGeom>
          <a:solidFill>
            <a:schemeClr val="accent2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1" name="Штриховая стрелка вправо 30"/>
          <p:cNvSpPr/>
          <p:nvPr/>
        </p:nvSpPr>
        <p:spPr>
          <a:xfrm rot="5400000">
            <a:off x="4379329" y="2988924"/>
            <a:ext cx="541591" cy="288032"/>
          </a:xfrm>
          <a:prstGeom prst="stripedRightArrow">
            <a:avLst/>
          </a:prstGeom>
          <a:solidFill>
            <a:schemeClr val="accent2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2" name="Штриховая стрелка вправо 31"/>
          <p:cNvSpPr/>
          <p:nvPr/>
        </p:nvSpPr>
        <p:spPr>
          <a:xfrm rot="5400000">
            <a:off x="6710261" y="2988924"/>
            <a:ext cx="541591" cy="288032"/>
          </a:xfrm>
          <a:prstGeom prst="stripedRightArrow">
            <a:avLst/>
          </a:prstGeom>
          <a:solidFill>
            <a:schemeClr val="accent2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1550722" y="4192686"/>
            <a:ext cx="1872208" cy="3230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solidFill>
                  <a:srgbClr val="0070C0"/>
                </a:solidFill>
                <a:latin typeface="Arial" pitchFamily="34" charset="0"/>
                <a:ea typeface="Calibri"/>
                <a:cs typeface="Arial" pitchFamily="34" charset="0"/>
              </a:rPr>
              <a:t>март</a:t>
            </a:r>
            <a:endParaRPr lang="ru-RU" b="1" dirty="0">
              <a:solidFill>
                <a:srgbClr val="0070C0"/>
              </a:solidFill>
              <a:latin typeface="Arial" pitchFamily="34" charset="0"/>
              <a:ea typeface="Calibri"/>
              <a:cs typeface="Arial" pitchFamily="34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3642013" y="4201464"/>
            <a:ext cx="2034569" cy="34962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solidFill>
                  <a:srgbClr val="0070C0"/>
                </a:solidFill>
                <a:latin typeface="Arial" pitchFamily="34" charset="0"/>
                <a:ea typeface="Calibri"/>
                <a:cs typeface="Arial" pitchFamily="34" charset="0"/>
              </a:rPr>
              <a:t> </a:t>
            </a:r>
            <a:r>
              <a:rPr lang="ru-RU" b="1" dirty="0" smtClean="0">
                <a:solidFill>
                  <a:srgbClr val="0070C0"/>
                </a:solidFill>
                <a:latin typeface="Arial" pitchFamily="34" charset="0"/>
                <a:ea typeface="Calibri"/>
                <a:cs typeface="Arial" pitchFamily="34" charset="0"/>
              </a:rPr>
              <a:t>май </a:t>
            </a:r>
            <a:endParaRPr lang="ru-RU" b="1" dirty="0">
              <a:solidFill>
                <a:srgbClr val="0070C0"/>
              </a:solidFill>
              <a:latin typeface="Arial" pitchFamily="34" charset="0"/>
              <a:ea typeface="Calibri"/>
              <a:cs typeface="Arial" pitchFamily="34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6090285" y="4235347"/>
            <a:ext cx="1418156" cy="39489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solidFill>
                  <a:srgbClr val="0070C0"/>
                </a:solidFill>
                <a:latin typeface="Arial" pitchFamily="34" charset="0"/>
                <a:ea typeface="Calibri"/>
                <a:cs typeface="Arial" pitchFamily="34" charset="0"/>
              </a:rPr>
              <a:t> </a:t>
            </a:r>
            <a:r>
              <a:rPr lang="ru-RU" b="1" dirty="0" smtClean="0">
                <a:solidFill>
                  <a:srgbClr val="0070C0"/>
                </a:solidFill>
                <a:latin typeface="Arial" pitchFamily="34" charset="0"/>
                <a:ea typeface="Calibri"/>
                <a:cs typeface="Arial" pitchFamily="34" charset="0"/>
              </a:rPr>
              <a:t>июль </a:t>
            </a:r>
            <a:endParaRPr lang="ru-RU" b="1" dirty="0">
              <a:solidFill>
                <a:srgbClr val="0070C0"/>
              </a:solidFill>
              <a:latin typeface="Arial" pitchFamily="34" charset="0"/>
              <a:ea typeface="Calibri"/>
              <a:cs typeface="Arial" pitchFamily="34" charset="0"/>
            </a:endParaRPr>
          </a:p>
        </p:txBody>
      </p:sp>
      <p:pic>
        <p:nvPicPr>
          <p:cNvPr id="39" name="Picture 4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84368" y="3502537"/>
            <a:ext cx="726197" cy="575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" name="Штриховая стрелка вправо 44"/>
          <p:cNvSpPr/>
          <p:nvPr/>
        </p:nvSpPr>
        <p:spPr>
          <a:xfrm rot="5400000">
            <a:off x="8012575" y="2980481"/>
            <a:ext cx="541591" cy="288032"/>
          </a:xfrm>
          <a:prstGeom prst="stripedRightArrow">
            <a:avLst/>
          </a:prstGeom>
          <a:solidFill>
            <a:schemeClr val="accent2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7368084" y="4221088"/>
            <a:ext cx="1530513" cy="39489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solidFill>
                  <a:srgbClr val="0070C0"/>
                </a:solidFill>
                <a:latin typeface="Arial" pitchFamily="34" charset="0"/>
                <a:ea typeface="Calibri"/>
                <a:cs typeface="Arial" pitchFamily="34" charset="0"/>
              </a:rPr>
              <a:t> </a:t>
            </a:r>
            <a:r>
              <a:rPr lang="ru-RU" b="1" dirty="0" smtClean="0">
                <a:solidFill>
                  <a:srgbClr val="0070C0"/>
                </a:solidFill>
                <a:latin typeface="Arial" pitchFamily="34" charset="0"/>
                <a:ea typeface="Calibri"/>
                <a:cs typeface="Arial" pitchFamily="34" charset="0"/>
              </a:rPr>
              <a:t>август </a:t>
            </a:r>
            <a:endParaRPr lang="ru-RU" b="1" dirty="0">
              <a:solidFill>
                <a:srgbClr val="0070C0"/>
              </a:solidFill>
              <a:latin typeface="Arial" pitchFamily="34" charset="0"/>
              <a:ea typeface="Calibri"/>
              <a:cs typeface="Arial" pitchFamily="34" charset="0"/>
            </a:endParaRPr>
          </a:p>
        </p:txBody>
      </p:sp>
      <p:pic>
        <p:nvPicPr>
          <p:cNvPr id="44" name="Picture 4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5616" y="3508898"/>
            <a:ext cx="726197" cy="575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" name="Штриховая стрелка вправо 46"/>
          <p:cNvSpPr/>
          <p:nvPr/>
        </p:nvSpPr>
        <p:spPr>
          <a:xfrm rot="5400000">
            <a:off x="1210978" y="2986842"/>
            <a:ext cx="541591" cy="288032"/>
          </a:xfrm>
          <a:prstGeom prst="stripedRightArrow">
            <a:avLst/>
          </a:prstGeom>
          <a:solidFill>
            <a:schemeClr val="accent2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513264" y="4192687"/>
            <a:ext cx="1872208" cy="3230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solidFill>
                  <a:srgbClr val="0070C0"/>
                </a:solidFill>
                <a:latin typeface="Arial" pitchFamily="34" charset="0"/>
                <a:ea typeface="Calibri"/>
                <a:cs typeface="Arial" pitchFamily="34" charset="0"/>
              </a:rPr>
              <a:t>февраль</a:t>
            </a:r>
            <a:endParaRPr lang="ru-RU" b="1" dirty="0">
              <a:solidFill>
                <a:srgbClr val="0070C0"/>
              </a:solidFill>
              <a:latin typeface="Arial" pitchFamily="34" charset="0"/>
              <a:ea typeface="Calibri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 rot="16200000">
            <a:off x="-521841" y="3594609"/>
            <a:ext cx="2087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+mj-lt"/>
              </a:rPr>
              <a:t>ЕЖЕМЕСЯЧНО</a:t>
            </a:r>
            <a:endParaRPr lang="ru-RU" b="1" dirty="0">
              <a:solidFill>
                <a:srgbClr val="FF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75690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40637" y="390564"/>
            <a:ext cx="781841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Алгоритм комплектования ДОО края  </a:t>
            </a:r>
          </a:p>
        </p:txBody>
      </p:sp>
      <p:pic>
        <p:nvPicPr>
          <p:cNvPr id="15" name="Picture 4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3848" y="3502538"/>
            <a:ext cx="726197" cy="575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4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36096" y="3572485"/>
            <a:ext cx="726197" cy="575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Прямоугольник 23"/>
          <p:cNvSpPr/>
          <p:nvPr/>
        </p:nvSpPr>
        <p:spPr>
          <a:xfrm>
            <a:off x="971600" y="5250516"/>
            <a:ext cx="3381315" cy="105880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srgbClr val="0070C0"/>
                </a:solidFill>
                <a:latin typeface="Arial" pitchFamily="34" charset="0"/>
                <a:ea typeface="Calibri"/>
                <a:cs typeface="Arial" pitchFamily="34" charset="0"/>
              </a:rPr>
              <a:t>к</a:t>
            </a:r>
            <a:r>
              <a:rPr lang="ru-RU" b="1" dirty="0" smtClean="0">
                <a:solidFill>
                  <a:srgbClr val="0070C0"/>
                </a:solidFill>
                <a:latin typeface="Arial" pitchFamily="34" charset="0"/>
                <a:ea typeface="Calibri"/>
                <a:cs typeface="Arial" pitchFamily="34" charset="0"/>
              </a:rPr>
              <a:t>оличество вакантных мест для комплектования 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solidFill>
                  <a:srgbClr val="0070C0"/>
                </a:solidFill>
                <a:latin typeface="Arial" pitchFamily="34" charset="0"/>
                <a:ea typeface="Calibri"/>
                <a:cs typeface="Arial" pitchFamily="34" charset="0"/>
              </a:rPr>
              <a:t>(по заявкам ДОО) </a:t>
            </a:r>
            <a:r>
              <a:rPr lang="ru-RU" dirty="0">
                <a:solidFill>
                  <a:srgbClr val="0070C0"/>
                </a:solidFill>
                <a:latin typeface="Arial" pitchFamily="34" charset="0"/>
                <a:ea typeface="Calibri"/>
                <a:cs typeface="Arial" pitchFamily="34" charset="0"/>
              </a:rPr>
              <a:t> 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6137521" y="5250516"/>
            <a:ext cx="2394919" cy="96548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</a:pPr>
            <a:r>
              <a:rPr lang="ru-RU" b="1" dirty="0">
                <a:solidFill>
                  <a:srgbClr val="0070C0"/>
                </a:solidFill>
                <a:latin typeface="Arial" pitchFamily="34" charset="0"/>
                <a:ea typeface="Calibri"/>
                <a:cs typeface="Arial" pitchFamily="34" charset="0"/>
              </a:rPr>
              <a:t>количество </a:t>
            </a:r>
            <a:r>
              <a:rPr lang="ru-RU" b="1" dirty="0" smtClean="0">
                <a:solidFill>
                  <a:srgbClr val="0070C0"/>
                </a:solidFill>
                <a:latin typeface="Arial" pitchFamily="34" charset="0"/>
                <a:ea typeface="Calibri"/>
                <a:cs typeface="Arial" pitchFamily="34" charset="0"/>
              </a:rPr>
              <a:t>созданных мест </a:t>
            </a:r>
            <a:endParaRPr lang="ru-RU" dirty="0">
              <a:solidFill>
                <a:srgbClr val="0070C0"/>
              </a:solidFill>
              <a:latin typeface="Arial" pitchFamily="34" charset="0"/>
              <a:ea typeface="Calibri"/>
              <a:cs typeface="Arial" pitchFamily="34" charset="0"/>
            </a:endParaRPr>
          </a:p>
        </p:txBody>
      </p:sp>
      <p:sp>
        <p:nvSpPr>
          <p:cNvPr id="27" name="Левая фигурная скобка 26"/>
          <p:cNvSpPr/>
          <p:nvPr/>
        </p:nvSpPr>
        <p:spPr>
          <a:xfrm rot="16200000" flipH="1">
            <a:off x="4406859" y="1769567"/>
            <a:ext cx="504055" cy="6222445"/>
          </a:xfrm>
          <a:prstGeom prst="leftBrace">
            <a:avLst>
              <a:gd name="adj1" fmla="val 33916"/>
              <a:gd name="adj2" fmla="val 50000"/>
            </a:avLst>
          </a:prstGeom>
          <a:ln w="28575" cmpd="sng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28" name="Плюс 27"/>
          <p:cNvSpPr/>
          <p:nvPr/>
        </p:nvSpPr>
        <p:spPr>
          <a:xfrm>
            <a:off x="5051784" y="5546566"/>
            <a:ext cx="304800" cy="373380"/>
          </a:xfrm>
          <a:prstGeom prst="mathPlus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endParaRPr lang="ru-RU" kern="0">
              <a:solidFill>
                <a:sysClr val="window" lastClr="FFFFFF"/>
              </a:solidFill>
              <a:latin typeface="Calibri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251520" y="2709685"/>
            <a:ext cx="8607533" cy="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Штриховая стрелка вправо 32"/>
          <p:cNvSpPr/>
          <p:nvPr/>
        </p:nvSpPr>
        <p:spPr>
          <a:xfrm rot="5400000">
            <a:off x="3325939" y="2980482"/>
            <a:ext cx="541591" cy="288032"/>
          </a:xfrm>
          <a:prstGeom prst="stripedRightArrow">
            <a:avLst/>
          </a:prstGeom>
          <a:solidFill>
            <a:schemeClr val="accent2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4" name="Штриховая стрелка вправо 33"/>
          <p:cNvSpPr/>
          <p:nvPr/>
        </p:nvSpPr>
        <p:spPr>
          <a:xfrm rot="5400000">
            <a:off x="5531457" y="2994767"/>
            <a:ext cx="541591" cy="288032"/>
          </a:xfrm>
          <a:prstGeom prst="stripedRightArrow">
            <a:avLst/>
          </a:prstGeom>
          <a:solidFill>
            <a:schemeClr val="accent2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40" name="Picture 4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67944" y="1124745"/>
            <a:ext cx="1164422" cy="922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" name="Прямоугольник 40"/>
          <p:cNvSpPr/>
          <p:nvPr/>
        </p:nvSpPr>
        <p:spPr>
          <a:xfrm>
            <a:off x="1475657" y="2179082"/>
            <a:ext cx="7272807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>
                <a:solidFill>
                  <a:srgbClr val="0070C0"/>
                </a:solidFill>
                <a:latin typeface="Arial" pitchFamily="34" charset="0"/>
                <a:ea typeface="Calibri"/>
                <a:cs typeface="Arial" pitchFamily="34" charset="0"/>
              </a:rPr>
              <a:t>п</a:t>
            </a:r>
            <a:r>
              <a:rPr lang="ru-RU" sz="2200" b="1" dirty="0" smtClean="0">
                <a:solidFill>
                  <a:srgbClr val="0070C0"/>
                </a:solidFill>
                <a:latin typeface="Arial" pitchFamily="34" charset="0"/>
                <a:ea typeface="Calibri"/>
                <a:cs typeface="Arial" pitchFamily="34" charset="0"/>
              </a:rPr>
              <a:t>лановое распределение </a:t>
            </a:r>
            <a:r>
              <a:rPr lang="ru-RU" sz="2200" b="1" dirty="0" smtClean="0">
                <a:solidFill>
                  <a:srgbClr val="FF0000"/>
                </a:solidFill>
                <a:latin typeface="Arial" pitchFamily="34" charset="0"/>
                <a:ea typeface="Calibri"/>
                <a:cs typeface="Arial" pitchFamily="34" charset="0"/>
              </a:rPr>
              <a:t>до 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ea typeface="Calibri"/>
                <a:cs typeface="Arial" pitchFamily="34" charset="0"/>
              </a:rPr>
              <a:t>1 </a:t>
            </a:r>
            <a:r>
              <a:rPr lang="ru-RU" sz="2200" b="1" dirty="0" smtClean="0">
                <a:solidFill>
                  <a:srgbClr val="FF0000"/>
                </a:solidFill>
                <a:latin typeface="Arial" pitchFamily="34" charset="0"/>
                <a:ea typeface="Calibri"/>
                <a:cs typeface="Arial" pitchFamily="34" charset="0"/>
              </a:rPr>
              <a:t>августа </a:t>
            </a:r>
            <a:r>
              <a:rPr lang="ru-RU" sz="2200" b="1" dirty="0" smtClean="0">
                <a:solidFill>
                  <a:srgbClr val="FF0000"/>
                </a:solidFill>
                <a:latin typeface="Arial" pitchFamily="34" charset="0"/>
                <a:ea typeface="Calibri"/>
                <a:cs typeface="Arial" pitchFamily="34" charset="0"/>
              </a:rPr>
              <a:t>2017 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ea typeface="Calibri"/>
                <a:cs typeface="Arial" pitchFamily="34" charset="0"/>
              </a:rPr>
              <a:t>года </a:t>
            </a:r>
            <a:endParaRPr lang="ru-RU" sz="2200" dirty="0">
              <a:solidFill>
                <a:srgbClr val="FF0000"/>
              </a:solidFill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2705909" y="4221088"/>
            <a:ext cx="1656184" cy="3230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solidFill>
                  <a:srgbClr val="0070C0"/>
                </a:solidFill>
                <a:latin typeface="Arial" pitchFamily="34" charset="0"/>
                <a:ea typeface="Calibri"/>
                <a:cs typeface="Arial" pitchFamily="34" charset="0"/>
              </a:rPr>
              <a:t>ноябрь</a:t>
            </a:r>
            <a:endParaRPr lang="ru-RU" b="1" dirty="0">
              <a:solidFill>
                <a:srgbClr val="0070C0"/>
              </a:solidFill>
              <a:latin typeface="Arial" pitchFamily="34" charset="0"/>
              <a:ea typeface="Calibri"/>
              <a:cs typeface="Arial" pitchFamily="34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4926128" y="4221088"/>
            <a:ext cx="1740221" cy="34962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solidFill>
                  <a:srgbClr val="0070C0"/>
                </a:solidFill>
                <a:latin typeface="Arial" pitchFamily="34" charset="0"/>
                <a:ea typeface="Calibri"/>
                <a:cs typeface="Arial" pitchFamily="34" charset="0"/>
              </a:rPr>
              <a:t>декабрь</a:t>
            </a:r>
            <a:endParaRPr lang="ru-RU" b="1" dirty="0">
              <a:solidFill>
                <a:srgbClr val="0070C0"/>
              </a:solidFill>
              <a:latin typeface="Arial" pitchFamily="34" charset="0"/>
              <a:ea typeface="Calibri"/>
              <a:cs typeface="Arial" pitchFamily="34" charset="0"/>
            </a:endParaRPr>
          </a:p>
        </p:txBody>
      </p:sp>
      <p:pic>
        <p:nvPicPr>
          <p:cNvPr id="20" name="Picture 2" descr="Y:\Отделы\Отдел дошкольного образования\6. Полихраниди\Логотип МОН_new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19" y="180682"/>
            <a:ext cx="776946" cy="777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4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84368" y="3502537"/>
            <a:ext cx="726197" cy="575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" name="Штриховая стрелка вправо 44"/>
          <p:cNvSpPr/>
          <p:nvPr/>
        </p:nvSpPr>
        <p:spPr>
          <a:xfrm rot="5400000">
            <a:off x="8012575" y="2980481"/>
            <a:ext cx="541591" cy="288032"/>
          </a:xfrm>
          <a:prstGeom prst="stripedRightArrow">
            <a:avLst/>
          </a:prstGeom>
          <a:solidFill>
            <a:schemeClr val="accent2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7433375" y="4214790"/>
            <a:ext cx="1530513" cy="6019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solidFill>
                  <a:srgbClr val="0070C0"/>
                </a:solidFill>
                <a:latin typeface="Arial" pitchFamily="34" charset="0"/>
                <a:ea typeface="Calibri"/>
                <a:cs typeface="Arial" pitchFamily="34" charset="0"/>
              </a:rPr>
              <a:t> </a:t>
            </a:r>
            <a:r>
              <a:rPr lang="ru-RU" b="1" dirty="0" smtClean="0">
                <a:solidFill>
                  <a:srgbClr val="0070C0"/>
                </a:solidFill>
                <a:latin typeface="Arial" pitchFamily="34" charset="0"/>
                <a:ea typeface="Calibri"/>
                <a:cs typeface="Arial" pitchFamily="34" charset="0"/>
              </a:rPr>
              <a:t>январь 2018</a:t>
            </a:r>
            <a:endParaRPr lang="ru-RU" b="1" dirty="0">
              <a:solidFill>
                <a:srgbClr val="0070C0"/>
              </a:solidFill>
              <a:latin typeface="Arial" pitchFamily="34" charset="0"/>
              <a:ea typeface="Calibri"/>
              <a:cs typeface="Arial" pitchFamily="34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3355559" y="1100628"/>
            <a:ext cx="4893386" cy="9224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200" b="1" dirty="0" smtClean="0">
                <a:solidFill>
                  <a:srgbClr val="0070C0"/>
                </a:solidFill>
                <a:latin typeface="Arial" pitchFamily="34" charset="0"/>
                <a:ea typeface="Calibri"/>
                <a:cs typeface="Arial" pitchFamily="34" charset="0"/>
              </a:rPr>
              <a:t> более </a:t>
            </a:r>
            <a:r>
              <a:rPr lang="ru-RU" sz="2200" b="1" dirty="0" smtClean="0">
                <a:solidFill>
                  <a:srgbClr val="0070C0"/>
                </a:solidFill>
                <a:latin typeface="Arial" pitchFamily="34" charset="0"/>
                <a:ea typeface="Calibri"/>
                <a:cs typeface="Arial" pitchFamily="34" charset="0"/>
              </a:rPr>
              <a:t>84 900 заявлений 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200" b="1" dirty="0" smtClean="0">
                <a:solidFill>
                  <a:srgbClr val="0070C0"/>
                </a:solidFill>
                <a:latin typeface="Arial" pitchFamily="34" charset="0"/>
                <a:ea typeface="Calibri"/>
                <a:cs typeface="Arial" pitchFamily="34" charset="0"/>
              </a:rPr>
              <a:t>до 1 января 2018 года </a:t>
            </a:r>
            <a:endParaRPr lang="ru-RU" sz="2200" b="1" dirty="0">
              <a:solidFill>
                <a:srgbClr val="0070C0"/>
              </a:solidFill>
              <a:latin typeface="Arial" pitchFamily="34" charset="0"/>
              <a:ea typeface="Calibri"/>
              <a:cs typeface="Arial" pitchFamily="34" charset="0"/>
            </a:endParaRPr>
          </a:p>
        </p:txBody>
      </p:sp>
      <p:pic>
        <p:nvPicPr>
          <p:cNvPr id="44" name="Picture 4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5616" y="3508898"/>
            <a:ext cx="726197" cy="575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" name="Штриховая стрелка вправо 46"/>
          <p:cNvSpPr/>
          <p:nvPr/>
        </p:nvSpPr>
        <p:spPr>
          <a:xfrm rot="5400000">
            <a:off x="1210978" y="2986842"/>
            <a:ext cx="541591" cy="288032"/>
          </a:xfrm>
          <a:prstGeom prst="stripedRightArrow">
            <a:avLst/>
          </a:prstGeom>
          <a:solidFill>
            <a:schemeClr val="accent2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513264" y="4192687"/>
            <a:ext cx="1872208" cy="3230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solidFill>
                  <a:srgbClr val="0070C0"/>
                </a:solidFill>
                <a:latin typeface="Arial" pitchFamily="34" charset="0"/>
                <a:ea typeface="Calibri"/>
                <a:cs typeface="Arial" pitchFamily="34" charset="0"/>
              </a:rPr>
              <a:t>сентябрь</a:t>
            </a:r>
            <a:endParaRPr lang="ru-RU" b="1" dirty="0">
              <a:solidFill>
                <a:srgbClr val="0070C0"/>
              </a:solidFill>
              <a:latin typeface="Arial" pitchFamily="34" charset="0"/>
              <a:ea typeface="Calibri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 rot="16200000">
            <a:off x="-521841" y="3594609"/>
            <a:ext cx="2087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+mj-lt"/>
              </a:rPr>
              <a:t>ЕЖЕМЕСЯЧНО</a:t>
            </a:r>
            <a:endParaRPr lang="ru-RU" b="1" dirty="0">
              <a:solidFill>
                <a:srgbClr val="FF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85189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09" y="188640"/>
            <a:ext cx="916305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Алгоритм прогнозного расчета очереди </a:t>
            </a:r>
          </a:p>
          <a:p>
            <a:pPr algn="ctr"/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на 1 сентября  </a:t>
            </a:r>
            <a:r>
              <a:rPr lang="ru-RU" sz="2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2017 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года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59535" y="2132856"/>
            <a:ext cx="1980217" cy="210471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600" b="1" dirty="0">
                <a:solidFill>
                  <a:srgbClr val="0070C0"/>
                </a:solidFill>
                <a:latin typeface="Arial" pitchFamily="34" charset="0"/>
                <a:ea typeface="Calibri"/>
                <a:cs typeface="Arial" pitchFamily="34" charset="0"/>
              </a:rPr>
              <a:t>Ч</a:t>
            </a:r>
            <a:r>
              <a:rPr lang="ru-RU" sz="1600" b="1" dirty="0" smtClean="0">
                <a:solidFill>
                  <a:srgbClr val="0070C0"/>
                </a:solidFill>
                <a:latin typeface="Arial" pitchFamily="34" charset="0"/>
                <a:ea typeface="Calibri"/>
                <a:cs typeface="Arial" pitchFamily="34" charset="0"/>
              </a:rPr>
              <a:t>исленность </a:t>
            </a:r>
            <a:r>
              <a:rPr lang="ru-RU" sz="1600" b="1" dirty="0">
                <a:solidFill>
                  <a:srgbClr val="0070C0"/>
                </a:solidFill>
                <a:latin typeface="Arial" pitchFamily="34" charset="0"/>
                <a:ea typeface="Calibri"/>
                <a:cs typeface="Arial" pitchFamily="34" charset="0"/>
              </a:rPr>
              <a:t>очередников,</a:t>
            </a:r>
            <a:r>
              <a:rPr lang="ru-RU" sz="1600" dirty="0">
                <a:solidFill>
                  <a:srgbClr val="0070C0"/>
                </a:solidFill>
                <a:latin typeface="Arial" pitchFamily="34" charset="0"/>
                <a:ea typeface="Calibri"/>
                <a:cs typeface="Arial" pitchFamily="34" charset="0"/>
              </a:rPr>
              <a:t> состоящих на учете в системе «Е-услуги. Образование»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600" b="1" dirty="0">
                <a:solidFill>
                  <a:srgbClr val="0070C0"/>
                </a:solidFill>
                <a:latin typeface="Arial" pitchFamily="34" charset="0"/>
                <a:ea typeface="Calibri"/>
                <a:cs typeface="Arial" pitchFamily="34" charset="0"/>
              </a:rPr>
              <a:t>от </a:t>
            </a:r>
            <a:r>
              <a:rPr lang="ru-RU" sz="1600" b="1" dirty="0" smtClean="0">
                <a:solidFill>
                  <a:srgbClr val="0070C0"/>
                </a:solidFill>
                <a:latin typeface="Arial" pitchFamily="34" charset="0"/>
                <a:ea typeface="Calibri"/>
                <a:cs typeface="Arial" pitchFamily="34" charset="0"/>
              </a:rPr>
              <a:t>3 </a:t>
            </a:r>
            <a:r>
              <a:rPr lang="ru-RU" sz="1600" b="1" dirty="0">
                <a:solidFill>
                  <a:srgbClr val="0070C0"/>
                </a:solidFill>
                <a:latin typeface="Arial" pitchFamily="34" charset="0"/>
                <a:ea typeface="Calibri"/>
                <a:cs typeface="Arial" pitchFamily="34" charset="0"/>
              </a:rPr>
              <a:t>до 7 </a:t>
            </a:r>
            <a:r>
              <a:rPr lang="ru-RU" sz="1600" b="1" dirty="0" smtClean="0">
                <a:solidFill>
                  <a:srgbClr val="0070C0"/>
                </a:solidFill>
                <a:latin typeface="Arial" pitchFamily="34" charset="0"/>
                <a:ea typeface="Calibri"/>
                <a:cs typeface="Arial" pitchFamily="34" charset="0"/>
              </a:rPr>
              <a:t>лет</a:t>
            </a:r>
            <a:r>
              <a:rPr lang="ru-RU" dirty="0">
                <a:solidFill>
                  <a:srgbClr val="0070C0"/>
                </a:solidFill>
                <a:latin typeface="Arial" pitchFamily="34" charset="0"/>
                <a:ea typeface="Calibri"/>
                <a:cs typeface="Arial" pitchFamily="34" charset="0"/>
              </a:rPr>
              <a:t> </a:t>
            </a:r>
            <a:endParaRPr lang="ru-RU" sz="1400" dirty="0">
              <a:solidFill>
                <a:srgbClr val="0070C0"/>
              </a:solidFill>
              <a:latin typeface="Arial" pitchFamily="34" charset="0"/>
              <a:ea typeface="Calibri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004592" y="1970275"/>
            <a:ext cx="2287488" cy="226729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</a:pPr>
            <a:r>
              <a:rPr lang="ru-RU" sz="1600" b="1" dirty="0" smtClean="0">
                <a:solidFill>
                  <a:srgbClr val="0070C0"/>
                </a:solidFill>
                <a:latin typeface="Arial" pitchFamily="34" charset="0"/>
                <a:ea typeface="Calibri"/>
                <a:cs typeface="Arial" pitchFamily="34" charset="0"/>
              </a:rPr>
              <a:t>Количество </a:t>
            </a:r>
            <a:r>
              <a:rPr lang="ru-RU" sz="1600" b="1" dirty="0">
                <a:solidFill>
                  <a:srgbClr val="0070C0"/>
                </a:solidFill>
                <a:latin typeface="Arial" pitchFamily="34" charset="0"/>
                <a:ea typeface="Calibri"/>
                <a:cs typeface="Arial" pitchFamily="34" charset="0"/>
              </a:rPr>
              <a:t>новых заявлений за месяц, </a:t>
            </a:r>
          </a:p>
          <a:p>
            <a:pPr algn="ctr">
              <a:lnSpc>
                <a:spcPct val="115000"/>
              </a:lnSpc>
            </a:pPr>
            <a:r>
              <a:rPr lang="ru-RU" sz="1600" b="1" dirty="0">
                <a:solidFill>
                  <a:srgbClr val="0070C0"/>
                </a:solidFill>
                <a:latin typeface="Arial" pitchFamily="34" charset="0"/>
                <a:ea typeface="Calibri"/>
                <a:cs typeface="Arial" pitchFamily="34" charset="0"/>
              </a:rPr>
              <a:t>поступивших в систему для постановки на учет </a:t>
            </a:r>
            <a:endParaRPr lang="ru-RU" sz="1600" b="1" dirty="0">
              <a:solidFill>
                <a:srgbClr val="0070C0"/>
              </a:solidFill>
              <a:latin typeface="Arial" pitchFamily="34" charset="0"/>
              <a:ea typeface="Calibri"/>
              <a:cs typeface="Arial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868144" y="1628800"/>
            <a:ext cx="3024336" cy="28803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</a:pPr>
            <a:endParaRPr lang="ru-RU" sz="1600" b="1" dirty="0" smtClean="0">
              <a:solidFill>
                <a:srgbClr val="0070C0"/>
              </a:solidFill>
              <a:latin typeface="Arial" pitchFamily="34" charset="0"/>
              <a:ea typeface="Calibri"/>
              <a:cs typeface="Arial" pitchFamily="34" charset="0"/>
            </a:endParaRPr>
          </a:p>
          <a:p>
            <a:pPr algn="ctr">
              <a:lnSpc>
                <a:spcPct val="115000"/>
              </a:lnSpc>
            </a:pPr>
            <a:r>
              <a:rPr lang="ru-RU" sz="1600" b="1" dirty="0" smtClean="0">
                <a:solidFill>
                  <a:srgbClr val="0070C0"/>
                </a:solidFill>
                <a:latin typeface="Arial" pitchFamily="34" charset="0"/>
                <a:ea typeface="Calibri"/>
                <a:cs typeface="Arial" pitchFamily="34" charset="0"/>
              </a:rPr>
              <a:t>Количество </a:t>
            </a:r>
            <a:r>
              <a:rPr lang="ru-RU" sz="1600" b="1" dirty="0">
                <a:solidFill>
                  <a:srgbClr val="0070C0"/>
                </a:solidFill>
                <a:latin typeface="Arial" pitchFamily="34" charset="0"/>
                <a:ea typeface="Calibri"/>
                <a:cs typeface="Arial" pitchFamily="34" charset="0"/>
              </a:rPr>
              <a:t>месяцев </a:t>
            </a:r>
            <a:endParaRPr lang="ru-RU" sz="1600" dirty="0">
              <a:solidFill>
                <a:srgbClr val="0070C0"/>
              </a:solidFill>
              <a:latin typeface="Arial" pitchFamily="34" charset="0"/>
              <a:ea typeface="Calibri"/>
              <a:cs typeface="Arial" pitchFamily="34" charset="0"/>
            </a:endParaRPr>
          </a:p>
          <a:p>
            <a:pPr algn="ctr">
              <a:lnSpc>
                <a:spcPct val="115000"/>
              </a:lnSpc>
            </a:pPr>
            <a:r>
              <a:rPr lang="ru-RU" sz="1600" b="1" dirty="0">
                <a:solidFill>
                  <a:srgbClr val="0070C0"/>
                </a:solidFill>
                <a:latin typeface="Arial" pitchFamily="34" charset="0"/>
                <a:ea typeface="Calibri"/>
                <a:cs typeface="Arial" pitchFamily="34" charset="0"/>
              </a:rPr>
              <a:t>до 1 сентября </a:t>
            </a:r>
            <a:r>
              <a:rPr lang="ru-RU" sz="1600" b="1" dirty="0" smtClean="0">
                <a:solidFill>
                  <a:srgbClr val="0070C0"/>
                </a:solidFill>
                <a:latin typeface="Arial" pitchFamily="34" charset="0"/>
                <a:ea typeface="Calibri"/>
                <a:cs typeface="Arial" pitchFamily="34" charset="0"/>
              </a:rPr>
              <a:t>2017 </a:t>
            </a:r>
            <a:r>
              <a:rPr lang="ru-RU" sz="1600" b="1" dirty="0">
                <a:solidFill>
                  <a:srgbClr val="0070C0"/>
                </a:solidFill>
                <a:latin typeface="Arial" pitchFamily="34" charset="0"/>
                <a:ea typeface="Calibri"/>
                <a:cs typeface="Arial" pitchFamily="34" charset="0"/>
              </a:rPr>
              <a:t>года </a:t>
            </a:r>
            <a:endParaRPr lang="ru-RU" sz="1600" dirty="0">
              <a:solidFill>
                <a:srgbClr val="0070C0"/>
              </a:solidFill>
              <a:latin typeface="Arial" pitchFamily="34" charset="0"/>
              <a:ea typeface="Calibri"/>
              <a:cs typeface="Arial" pitchFamily="34" charset="0"/>
            </a:endParaRPr>
          </a:p>
          <a:p>
            <a:pPr algn="ctr">
              <a:lnSpc>
                <a:spcPct val="115000"/>
              </a:lnSpc>
            </a:pPr>
            <a:r>
              <a:rPr lang="ru-RU" sz="1600" b="1" dirty="0">
                <a:solidFill>
                  <a:srgbClr val="0070C0"/>
                </a:solidFill>
                <a:latin typeface="Arial" pitchFamily="34" charset="0"/>
                <a:ea typeface="Calibri"/>
                <a:cs typeface="Arial" pitchFamily="34" charset="0"/>
              </a:rPr>
              <a:t> </a:t>
            </a:r>
            <a:endParaRPr lang="ru-RU" sz="1600" dirty="0">
              <a:solidFill>
                <a:srgbClr val="0070C0"/>
              </a:solidFill>
              <a:latin typeface="Arial" pitchFamily="34" charset="0"/>
              <a:ea typeface="Calibri"/>
              <a:cs typeface="Arial" pitchFamily="34" charset="0"/>
            </a:endParaRPr>
          </a:p>
          <a:p>
            <a:pPr algn="ctr">
              <a:lnSpc>
                <a:spcPct val="115000"/>
              </a:lnSpc>
            </a:pPr>
            <a:r>
              <a:rPr lang="ru-RU" sz="1600" b="1" dirty="0">
                <a:solidFill>
                  <a:srgbClr val="0070C0"/>
                </a:solidFill>
                <a:latin typeface="Arial" pitchFamily="34" charset="0"/>
                <a:ea typeface="Calibri"/>
                <a:cs typeface="Arial" pitchFamily="34" charset="0"/>
              </a:rPr>
              <a:t>(то есть прогнозная цифра </a:t>
            </a:r>
            <a:endParaRPr lang="ru-RU" sz="1600" dirty="0">
              <a:solidFill>
                <a:srgbClr val="0070C0"/>
              </a:solidFill>
              <a:latin typeface="Arial" pitchFamily="34" charset="0"/>
              <a:ea typeface="Calibri"/>
              <a:cs typeface="Arial" pitchFamily="34" charset="0"/>
            </a:endParaRPr>
          </a:p>
          <a:p>
            <a:pPr algn="ctr">
              <a:lnSpc>
                <a:spcPct val="115000"/>
              </a:lnSpc>
            </a:pPr>
            <a:r>
              <a:rPr lang="ru-RU" sz="1600" b="1" dirty="0">
                <a:solidFill>
                  <a:srgbClr val="0070C0"/>
                </a:solidFill>
                <a:latin typeface="Arial" pitchFamily="34" charset="0"/>
                <a:ea typeface="Calibri"/>
                <a:cs typeface="Arial" pitchFamily="34" charset="0"/>
              </a:rPr>
              <a:t>с 1 </a:t>
            </a:r>
            <a:r>
              <a:rPr lang="ru-RU" sz="1600" b="1" dirty="0" smtClean="0">
                <a:solidFill>
                  <a:srgbClr val="0070C0"/>
                </a:solidFill>
                <a:latin typeface="Arial" pitchFamily="34" charset="0"/>
                <a:ea typeface="Calibri"/>
                <a:cs typeface="Arial" pitchFamily="34" charset="0"/>
              </a:rPr>
              <a:t>января </a:t>
            </a:r>
            <a:r>
              <a:rPr lang="ru-RU" sz="1600" b="1" dirty="0">
                <a:solidFill>
                  <a:srgbClr val="0070C0"/>
                </a:solidFill>
                <a:latin typeface="Arial" pitchFamily="34" charset="0"/>
                <a:ea typeface="Calibri"/>
                <a:cs typeface="Arial" pitchFamily="34" charset="0"/>
              </a:rPr>
              <a:t>по 1 сентября)</a:t>
            </a:r>
            <a:endParaRPr lang="ru-RU" sz="1600" dirty="0">
              <a:solidFill>
                <a:srgbClr val="0070C0"/>
              </a:solidFill>
              <a:latin typeface="Arial" pitchFamily="34" charset="0"/>
              <a:ea typeface="Calibri"/>
              <a:cs typeface="Arial" pitchFamily="34" charset="0"/>
            </a:endParaRPr>
          </a:p>
        </p:txBody>
      </p:sp>
      <p:sp>
        <p:nvSpPr>
          <p:cNvPr id="17" name="Левая фигурная скобка 16"/>
          <p:cNvSpPr/>
          <p:nvPr/>
        </p:nvSpPr>
        <p:spPr>
          <a:xfrm rot="5400000" flipH="1">
            <a:off x="4521328" y="1664804"/>
            <a:ext cx="504055" cy="6912767"/>
          </a:xfrm>
          <a:prstGeom prst="leftBrace">
            <a:avLst>
              <a:gd name="adj1" fmla="val 33916"/>
              <a:gd name="adj2" fmla="val 50000"/>
            </a:avLst>
          </a:prstGeom>
          <a:ln w="28575" cmpd="sng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pic>
        <p:nvPicPr>
          <p:cNvPr id="18" name="Рисунок 1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9541" y="3052192"/>
            <a:ext cx="220980" cy="236220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Прямоугольник 18"/>
          <p:cNvSpPr/>
          <p:nvPr/>
        </p:nvSpPr>
        <p:spPr>
          <a:xfrm>
            <a:off x="2375753" y="5517232"/>
            <a:ext cx="4824537" cy="7920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200" b="1" dirty="0" smtClean="0">
                <a:solidFill>
                  <a:srgbClr val="0070C0"/>
                </a:solidFill>
                <a:latin typeface="Arial" pitchFamily="34" charset="0"/>
                <a:ea typeface="Calibri"/>
                <a:cs typeface="Arial" pitchFamily="34" charset="0"/>
              </a:rPr>
              <a:t>76 048 </a:t>
            </a:r>
            <a:r>
              <a:rPr lang="ru-RU" sz="2200" b="1" dirty="0" smtClean="0">
                <a:solidFill>
                  <a:srgbClr val="0070C0"/>
                </a:solidFill>
                <a:latin typeface="Arial" pitchFamily="34" charset="0"/>
                <a:ea typeface="Calibri"/>
                <a:cs typeface="Arial" pitchFamily="34" charset="0"/>
              </a:rPr>
              <a:t>заявлений </a:t>
            </a:r>
            <a:endParaRPr lang="ru-RU" sz="2200" b="1" dirty="0">
              <a:solidFill>
                <a:srgbClr val="0070C0"/>
              </a:solidFill>
              <a:latin typeface="Arial" pitchFamily="34" charset="0"/>
              <a:ea typeface="Calibri"/>
              <a:cs typeface="Arial" pitchFamily="34" charset="0"/>
            </a:endParaRPr>
          </a:p>
        </p:txBody>
      </p:sp>
      <p:sp>
        <p:nvSpPr>
          <p:cNvPr id="22" name="Плюс 21"/>
          <p:cNvSpPr/>
          <p:nvPr/>
        </p:nvSpPr>
        <p:spPr>
          <a:xfrm>
            <a:off x="2443663" y="2983612"/>
            <a:ext cx="304800" cy="373380"/>
          </a:xfrm>
          <a:prstGeom prst="mathPlus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endParaRPr lang="ru-RU" kern="0">
              <a:solidFill>
                <a:sysClr val="window" lastClr="FFFFFF"/>
              </a:solidFill>
              <a:latin typeface="Calibri"/>
            </a:endParaRPr>
          </a:p>
        </p:txBody>
      </p:sp>
      <p:pic>
        <p:nvPicPr>
          <p:cNvPr id="11" name="Picture 2" descr="Y:\Отделы\Отдел дошкольного образования\6. Полихраниди\Логотип МОН_new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19" y="180682"/>
            <a:ext cx="776946" cy="777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3939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09" y="188640"/>
            <a:ext cx="916305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Алгоритм прогнозного расчета очереди </a:t>
            </a:r>
          </a:p>
          <a:p>
            <a:pPr algn="ctr"/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на 1 </a:t>
            </a:r>
            <a:r>
              <a:rPr lang="ru-RU" sz="2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января  2018 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года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59535" y="2132856"/>
            <a:ext cx="1980217" cy="210471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600" b="1" dirty="0">
                <a:solidFill>
                  <a:srgbClr val="0070C0"/>
                </a:solidFill>
                <a:latin typeface="Arial" pitchFamily="34" charset="0"/>
                <a:ea typeface="Calibri"/>
                <a:cs typeface="Arial" pitchFamily="34" charset="0"/>
              </a:rPr>
              <a:t>Ч</a:t>
            </a:r>
            <a:r>
              <a:rPr lang="ru-RU" sz="1600" b="1" dirty="0" smtClean="0">
                <a:solidFill>
                  <a:srgbClr val="0070C0"/>
                </a:solidFill>
                <a:latin typeface="Arial" pitchFamily="34" charset="0"/>
                <a:ea typeface="Calibri"/>
                <a:cs typeface="Arial" pitchFamily="34" charset="0"/>
              </a:rPr>
              <a:t>исленность </a:t>
            </a:r>
            <a:r>
              <a:rPr lang="ru-RU" sz="1600" b="1" dirty="0">
                <a:solidFill>
                  <a:srgbClr val="0070C0"/>
                </a:solidFill>
                <a:latin typeface="Arial" pitchFamily="34" charset="0"/>
                <a:ea typeface="Calibri"/>
                <a:cs typeface="Arial" pitchFamily="34" charset="0"/>
              </a:rPr>
              <a:t>очередников,</a:t>
            </a:r>
            <a:r>
              <a:rPr lang="ru-RU" sz="1600" dirty="0">
                <a:solidFill>
                  <a:srgbClr val="0070C0"/>
                </a:solidFill>
                <a:latin typeface="Arial" pitchFamily="34" charset="0"/>
                <a:ea typeface="Calibri"/>
                <a:cs typeface="Arial" pitchFamily="34" charset="0"/>
              </a:rPr>
              <a:t> состоящих на учете в системе «Е-услуги. Образование»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600" b="1" dirty="0">
                <a:solidFill>
                  <a:srgbClr val="0070C0"/>
                </a:solidFill>
                <a:latin typeface="Arial" pitchFamily="34" charset="0"/>
                <a:ea typeface="Calibri"/>
                <a:cs typeface="Arial" pitchFamily="34" charset="0"/>
              </a:rPr>
              <a:t>от </a:t>
            </a:r>
            <a:r>
              <a:rPr lang="ru-RU" sz="1600" b="1" dirty="0" smtClean="0">
                <a:solidFill>
                  <a:srgbClr val="0070C0"/>
                </a:solidFill>
                <a:latin typeface="Arial" pitchFamily="34" charset="0"/>
                <a:ea typeface="Calibri"/>
                <a:cs typeface="Arial" pitchFamily="34" charset="0"/>
              </a:rPr>
              <a:t>3 </a:t>
            </a:r>
            <a:r>
              <a:rPr lang="ru-RU" sz="1600" b="1" dirty="0">
                <a:solidFill>
                  <a:srgbClr val="0070C0"/>
                </a:solidFill>
                <a:latin typeface="Arial" pitchFamily="34" charset="0"/>
                <a:ea typeface="Calibri"/>
                <a:cs typeface="Arial" pitchFamily="34" charset="0"/>
              </a:rPr>
              <a:t>до 7 </a:t>
            </a:r>
            <a:r>
              <a:rPr lang="ru-RU" sz="1600" b="1" dirty="0" smtClean="0">
                <a:solidFill>
                  <a:srgbClr val="0070C0"/>
                </a:solidFill>
                <a:latin typeface="Arial" pitchFamily="34" charset="0"/>
                <a:ea typeface="Calibri"/>
                <a:cs typeface="Arial" pitchFamily="34" charset="0"/>
              </a:rPr>
              <a:t>лет</a:t>
            </a:r>
            <a:r>
              <a:rPr lang="ru-RU" dirty="0">
                <a:solidFill>
                  <a:srgbClr val="0070C0"/>
                </a:solidFill>
                <a:latin typeface="Arial" pitchFamily="34" charset="0"/>
                <a:ea typeface="Calibri"/>
                <a:cs typeface="Arial" pitchFamily="34" charset="0"/>
              </a:rPr>
              <a:t> </a:t>
            </a:r>
            <a:endParaRPr lang="ru-RU" sz="1400" dirty="0">
              <a:solidFill>
                <a:srgbClr val="0070C0"/>
              </a:solidFill>
              <a:latin typeface="Arial" pitchFamily="34" charset="0"/>
              <a:ea typeface="Calibri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004592" y="1992977"/>
            <a:ext cx="2287488" cy="226729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</a:pPr>
            <a:r>
              <a:rPr lang="ru-RU" sz="1600" b="1" dirty="0" smtClean="0">
                <a:solidFill>
                  <a:srgbClr val="0070C0"/>
                </a:solidFill>
                <a:latin typeface="Arial" pitchFamily="34" charset="0"/>
                <a:ea typeface="Calibri"/>
                <a:cs typeface="Arial" pitchFamily="34" charset="0"/>
              </a:rPr>
              <a:t>Количество </a:t>
            </a:r>
            <a:r>
              <a:rPr lang="ru-RU" sz="1600" b="1" dirty="0">
                <a:solidFill>
                  <a:srgbClr val="0070C0"/>
                </a:solidFill>
                <a:latin typeface="Arial" pitchFamily="34" charset="0"/>
                <a:ea typeface="Calibri"/>
                <a:cs typeface="Arial" pitchFamily="34" charset="0"/>
              </a:rPr>
              <a:t>новых заявлений за месяц, </a:t>
            </a:r>
          </a:p>
          <a:p>
            <a:pPr algn="ctr">
              <a:lnSpc>
                <a:spcPct val="115000"/>
              </a:lnSpc>
            </a:pPr>
            <a:r>
              <a:rPr lang="ru-RU" sz="1600" b="1" dirty="0">
                <a:solidFill>
                  <a:srgbClr val="0070C0"/>
                </a:solidFill>
                <a:latin typeface="Arial" pitchFamily="34" charset="0"/>
                <a:ea typeface="Calibri"/>
                <a:cs typeface="Arial" pitchFamily="34" charset="0"/>
              </a:rPr>
              <a:t>поступивших в систему для постановки на учет </a:t>
            </a:r>
            <a:endParaRPr lang="ru-RU" sz="1600" b="1" dirty="0">
              <a:solidFill>
                <a:srgbClr val="0070C0"/>
              </a:solidFill>
              <a:latin typeface="Arial" pitchFamily="34" charset="0"/>
              <a:ea typeface="Calibri"/>
              <a:cs typeface="Arial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868144" y="1628800"/>
            <a:ext cx="3024336" cy="28803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</a:pPr>
            <a:endParaRPr lang="ru-RU" sz="1600" b="1" dirty="0" smtClean="0">
              <a:solidFill>
                <a:srgbClr val="0070C0"/>
              </a:solidFill>
              <a:latin typeface="Arial" pitchFamily="34" charset="0"/>
              <a:ea typeface="Calibri"/>
              <a:cs typeface="Arial" pitchFamily="34" charset="0"/>
            </a:endParaRPr>
          </a:p>
          <a:p>
            <a:pPr algn="ctr">
              <a:lnSpc>
                <a:spcPct val="115000"/>
              </a:lnSpc>
            </a:pPr>
            <a:r>
              <a:rPr lang="ru-RU" sz="1600" b="1" dirty="0" smtClean="0">
                <a:solidFill>
                  <a:srgbClr val="0070C0"/>
                </a:solidFill>
                <a:latin typeface="Arial" pitchFamily="34" charset="0"/>
                <a:ea typeface="Calibri"/>
                <a:cs typeface="Arial" pitchFamily="34" charset="0"/>
              </a:rPr>
              <a:t>Количество </a:t>
            </a:r>
            <a:r>
              <a:rPr lang="ru-RU" sz="1600" b="1" dirty="0">
                <a:solidFill>
                  <a:srgbClr val="0070C0"/>
                </a:solidFill>
                <a:latin typeface="Arial" pitchFamily="34" charset="0"/>
                <a:ea typeface="Calibri"/>
                <a:cs typeface="Arial" pitchFamily="34" charset="0"/>
              </a:rPr>
              <a:t>месяцев </a:t>
            </a:r>
            <a:endParaRPr lang="ru-RU" sz="1600" dirty="0">
              <a:solidFill>
                <a:srgbClr val="0070C0"/>
              </a:solidFill>
              <a:latin typeface="Arial" pitchFamily="34" charset="0"/>
              <a:ea typeface="Calibri"/>
              <a:cs typeface="Arial" pitchFamily="34" charset="0"/>
            </a:endParaRPr>
          </a:p>
          <a:p>
            <a:pPr algn="ctr">
              <a:lnSpc>
                <a:spcPct val="115000"/>
              </a:lnSpc>
            </a:pPr>
            <a:r>
              <a:rPr lang="ru-RU" sz="1600" b="1" dirty="0">
                <a:solidFill>
                  <a:srgbClr val="0070C0"/>
                </a:solidFill>
                <a:latin typeface="Arial" pitchFamily="34" charset="0"/>
                <a:ea typeface="Calibri"/>
                <a:cs typeface="Arial" pitchFamily="34" charset="0"/>
              </a:rPr>
              <a:t>до 1 </a:t>
            </a:r>
            <a:r>
              <a:rPr lang="ru-RU" sz="1600" b="1" dirty="0" smtClean="0">
                <a:solidFill>
                  <a:srgbClr val="0070C0"/>
                </a:solidFill>
                <a:latin typeface="Arial" pitchFamily="34" charset="0"/>
                <a:ea typeface="Calibri"/>
                <a:cs typeface="Arial" pitchFamily="34" charset="0"/>
              </a:rPr>
              <a:t>января 2018 </a:t>
            </a:r>
            <a:r>
              <a:rPr lang="ru-RU" sz="1600" b="1" dirty="0">
                <a:solidFill>
                  <a:srgbClr val="0070C0"/>
                </a:solidFill>
                <a:latin typeface="Arial" pitchFamily="34" charset="0"/>
                <a:ea typeface="Calibri"/>
                <a:cs typeface="Arial" pitchFamily="34" charset="0"/>
              </a:rPr>
              <a:t>года </a:t>
            </a:r>
            <a:endParaRPr lang="ru-RU" sz="1600" dirty="0">
              <a:solidFill>
                <a:srgbClr val="0070C0"/>
              </a:solidFill>
              <a:latin typeface="Arial" pitchFamily="34" charset="0"/>
              <a:ea typeface="Calibri"/>
              <a:cs typeface="Arial" pitchFamily="34" charset="0"/>
            </a:endParaRPr>
          </a:p>
          <a:p>
            <a:pPr algn="ctr">
              <a:lnSpc>
                <a:spcPct val="115000"/>
              </a:lnSpc>
            </a:pPr>
            <a:r>
              <a:rPr lang="ru-RU" sz="1600" b="1" dirty="0">
                <a:solidFill>
                  <a:srgbClr val="0070C0"/>
                </a:solidFill>
                <a:latin typeface="Arial" pitchFamily="34" charset="0"/>
                <a:ea typeface="Calibri"/>
                <a:cs typeface="Arial" pitchFamily="34" charset="0"/>
              </a:rPr>
              <a:t> </a:t>
            </a:r>
            <a:endParaRPr lang="ru-RU" sz="1600" dirty="0">
              <a:solidFill>
                <a:srgbClr val="0070C0"/>
              </a:solidFill>
              <a:latin typeface="Arial" pitchFamily="34" charset="0"/>
              <a:ea typeface="Calibri"/>
              <a:cs typeface="Arial" pitchFamily="34" charset="0"/>
            </a:endParaRPr>
          </a:p>
          <a:p>
            <a:pPr algn="ctr">
              <a:lnSpc>
                <a:spcPct val="115000"/>
              </a:lnSpc>
            </a:pPr>
            <a:r>
              <a:rPr lang="ru-RU" sz="1600" b="1" dirty="0">
                <a:solidFill>
                  <a:srgbClr val="0070C0"/>
                </a:solidFill>
                <a:latin typeface="Arial" pitchFamily="34" charset="0"/>
                <a:ea typeface="Calibri"/>
                <a:cs typeface="Arial" pitchFamily="34" charset="0"/>
              </a:rPr>
              <a:t>(то есть прогнозная цифра </a:t>
            </a:r>
            <a:endParaRPr lang="ru-RU" sz="1600" dirty="0">
              <a:solidFill>
                <a:srgbClr val="0070C0"/>
              </a:solidFill>
              <a:latin typeface="Arial" pitchFamily="34" charset="0"/>
              <a:ea typeface="Calibri"/>
              <a:cs typeface="Arial" pitchFamily="34" charset="0"/>
            </a:endParaRPr>
          </a:p>
          <a:p>
            <a:pPr algn="ctr">
              <a:lnSpc>
                <a:spcPct val="115000"/>
              </a:lnSpc>
            </a:pPr>
            <a:r>
              <a:rPr lang="ru-RU" sz="1600" b="1" dirty="0">
                <a:solidFill>
                  <a:srgbClr val="0070C0"/>
                </a:solidFill>
                <a:latin typeface="Arial" pitchFamily="34" charset="0"/>
                <a:ea typeface="Calibri"/>
                <a:cs typeface="Arial" pitchFamily="34" charset="0"/>
              </a:rPr>
              <a:t>с 1 </a:t>
            </a:r>
            <a:r>
              <a:rPr lang="ru-RU" sz="1600" b="1" dirty="0" smtClean="0">
                <a:solidFill>
                  <a:srgbClr val="0070C0"/>
                </a:solidFill>
                <a:latin typeface="Arial" pitchFamily="34" charset="0"/>
                <a:ea typeface="Calibri"/>
                <a:cs typeface="Arial" pitchFamily="34" charset="0"/>
              </a:rPr>
              <a:t>января </a:t>
            </a:r>
            <a:r>
              <a:rPr lang="ru-RU" sz="1600" b="1" dirty="0">
                <a:solidFill>
                  <a:srgbClr val="0070C0"/>
                </a:solidFill>
                <a:latin typeface="Arial" pitchFamily="34" charset="0"/>
                <a:ea typeface="Calibri"/>
                <a:cs typeface="Arial" pitchFamily="34" charset="0"/>
              </a:rPr>
              <a:t>по 1 сентября)</a:t>
            </a:r>
            <a:endParaRPr lang="ru-RU" sz="1600" dirty="0">
              <a:solidFill>
                <a:srgbClr val="0070C0"/>
              </a:solidFill>
              <a:latin typeface="Arial" pitchFamily="34" charset="0"/>
              <a:ea typeface="Calibri"/>
              <a:cs typeface="Arial" pitchFamily="34" charset="0"/>
            </a:endParaRPr>
          </a:p>
        </p:txBody>
      </p:sp>
      <p:sp>
        <p:nvSpPr>
          <p:cNvPr id="17" name="Левая фигурная скобка 16"/>
          <p:cNvSpPr/>
          <p:nvPr/>
        </p:nvSpPr>
        <p:spPr>
          <a:xfrm rot="5400000" flipH="1">
            <a:off x="4521328" y="1664804"/>
            <a:ext cx="504055" cy="6912767"/>
          </a:xfrm>
          <a:prstGeom prst="leftBrace">
            <a:avLst>
              <a:gd name="adj1" fmla="val 33916"/>
              <a:gd name="adj2" fmla="val 50000"/>
            </a:avLst>
          </a:prstGeom>
          <a:ln w="28575" cmpd="sng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pic>
        <p:nvPicPr>
          <p:cNvPr id="18" name="Рисунок 1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9541" y="3052192"/>
            <a:ext cx="220980" cy="236220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Прямоугольник 18"/>
          <p:cNvSpPr/>
          <p:nvPr/>
        </p:nvSpPr>
        <p:spPr>
          <a:xfrm>
            <a:off x="2375753" y="5517232"/>
            <a:ext cx="4824537" cy="7920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200" b="1" dirty="0" smtClean="0">
                <a:solidFill>
                  <a:srgbClr val="0070C0"/>
                </a:solidFill>
                <a:latin typeface="Arial" pitchFamily="34" charset="0"/>
                <a:ea typeface="Calibri"/>
                <a:cs typeface="Arial" pitchFamily="34" charset="0"/>
              </a:rPr>
              <a:t>84 971 </a:t>
            </a:r>
            <a:r>
              <a:rPr lang="ru-RU" sz="2200" b="1" dirty="0" smtClean="0">
                <a:solidFill>
                  <a:srgbClr val="0070C0"/>
                </a:solidFill>
                <a:latin typeface="Arial" pitchFamily="34" charset="0"/>
                <a:ea typeface="Calibri"/>
                <a:cs typeface="Arial" pitchFamily="34" charset="0"/>
              </a:rPr>
              <a:t>заявление </a:t>
            </a:r>
            <a:endParaRPr lang="ru-RU" sz="2200" b="1" dirty="0">
              <a:solidFill>
                <a:srgbClr val="0070C0"/>
              </a:solidFill>
              <a:latin typeface="Arial" pitchFamily="34" charset="0"/>
              <a:ea typeface="Calibri"/>
              <a:cs typeface="Arial" pitchFamily="34" charset="0"/>
            </a:endParaRPr>
          </a:p>
        </p:txBody>
      </p:sp>
      <p:sp>
        <p:nvSpPr>
          <p:cNvPr id="22" name="Плюс 21"/>
          <p:cNvSpPr/>
          <p:nvPr/>
        </p:nvSpPr>
        <p:spPr>
          <a:xfrm>
            <a:off x="2443663" y="2983612"/>
            <a:ext cx="304800" cy="373380"/>
          </a:xfrm>
          <a:prstGeom prst="mathPlus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endParaRPr lang="ru-RU" kern="0">
              <a:solidFill>
                <a:sysClr val="window" lastClr="FFFFFF"/>
              </a:solidFill>
              <a:latin typeface="Calibri"/>
            </a:endParaRPr>
          </a:p>
        </p:txBody>
      </p:sp>
      <p:pic>
        <p:nvPicPr>
          <p:cNvPr id="11" name="Picture 2" descr="Y:\Отделы\Отдел дошкольного образования\6. Полихраниди\Логотип МОН_new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19" y="180682"/>
            <a:ext cx="776946" cy="777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7189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db2004c029gl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sampl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ample 1">
        <a:dk1>
          <a:srgbClr val="003366"/>
        </a:dk1>
        <a:lt1>
          <a:srgbClr val="FFFFFF"/>
        </a:lt1>
        <a:dk2>
          <a:srgbClr val="000000"/>
        </a:dk2>
        <a:lt2>
          <a:srgbClr val="C0C0C0"/>
        </a:lt2>
        <a:accent1>
          <a:srgbClr val="3556A7"/>
        </a:accent1>
        <a:accent2>
          <a:srgbClr val="C78DD7"/>
        </a:accent2>
        <a:accent3>
          <a:srgbClr val="FFFFFF"/>
        </a:accent3>
        <a:accent4>
          <a:srgbClr val="002A56"/>
        </a:accent4>
        <a:accent5>
          <a:srgbClr val="AEB4D0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2">
        <a:dk1>
          <a:srgbClr val="1D528D"/>
        </a:dk1>
        <a:lt1>
          <a:srgbClr val="FFFFFF"/>
        </a:lt1>
        <a:dk2>
          <a:srgbClr val="000000"/>
        </a:dk2>
        <a:lt2>
          <a:srgbClr val="C0C0C0"/>
        </a:lt2>
        <a:accent1>
          <a:srgbClr val="399D72"/>
        </a:accent1>
        <a:accent2>
          <a:srgbClr val="FF9900"/>
        </a:accent2>
        <a:accent3>
          <a:srgbClr val="FFFFFF"/>
        </a:accent3>
        <a:accent4>
          <a:srgbClr val="174578"/>
        </a:accent4>
        <a:accent5>
          <a:srgbClr val="AECCBC"/>
        </a:accent5>
        <a:accent6>
          <a:srgbClr val="E78A00"/>
        </a:accent6>
        <a:hlink>
          <a:srgbClr val="9999F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3">
        <a:dk1>
          <a:srgbClr val="1D528D"/>
        </a:dk1>
        <a:lt1>
          <a:srgbClr val="FFFFFF"/>
        </a:lt1>
        <a:dk2>
          <a:srgbClr val="000000"/>
        </a:dk2>
        <a:lt2>
          <a:srgbClr val="C0C0C0"/>
        </a:lt2>
        <a:accent1>
          <a:srgbClr val="1B9AD9"/>
        </a:accent1>
        <a:accent2>
          <a:srgbClr val="E4A04E"/>
        </a:accent2>
        <a:accent3>
          <a:srgbClr val="FFFFFF"/>
        </a:accent3>
        <a:accent4>
          <a:srgbClr val="174578"/>
        </a:accent4>
        <a:accent5>
          <a:srgbClr val="ABCAE9"/>
        </a:accent5>
        <a:accent6>
          <a:srgbClr val="CF9146"/>
        </a:accent6>
        <a:hlink>
          <a:srgbClr val="66CCF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5_cdb2004c029gl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sampl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ample 1">
        <a:dk1>
          <a:srgbClr val="003366"/>
        </a:dk1>
        <a:lt1>
          <a:srgbClr val="FFFFFF"/>
        </a:lt1>
        <a:dk2>
          <a:srgbClr val="000000"/>
        </a:dk2>
        <a:lt2>
          <a:srgbClr val="C0C0C0"/>
        </a:lt2>
        <a:accent1>
          <a:srgbClr val="3556A7"/>
        </a:accent1>
        <a:accent2>
          <a:srgbClr val="C78DD7"/>
        </a:accent2>
        <a:accent3>
          <a:srgbClr val="FFFFFF"/>
        </a:accent3>
        <a:accent4>
          <a:srgbClr val="002A56"/>
        </a:accent4>
        <a:accent5>
          <a:srgbClr val="AEB4D0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2">
        <a:dk1>
          <a:srgbClr val="1D528D"/>
        </a:dk1>
        <a:lt1>
          <a:srgbClr val="FFFFFF"/>
        </a:lt1>
        <a:dk2>
          <a:srgbClr val="000000"/>
        </a:dk2>
        <a:lt2>
          <a:srgbClr val="C0C0C0"/>
        </a:lt2>
        <a:accent1>
          <a:srgbClr val="399D72"/>
        </a:accent1>
        <a:accent2>
          <a:srgbClr val="FF9900"/>
        </a:accent2>
        <a:accent3>
          <a:srgbClr val="FFFFFF"/>
        </a:accent3>
        <a:accent4>
          <a:srgbClr val="174578"/>
        </a:accent4>
        <a:accent5>
          <a:srgbClr val="AECCBC"/>
        </a:accent5>
        <a:accent6>
          <a:srgbClr val="E78A00"/>
        </a:accent6>
        <a:hlink>
          <a:srgbClr val="9999F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3">
        <a:dk1>
          <a:srgbClr val="1D528D"/>
        </a:dk1>
        <a:lt1>
          <a:srgbClr val="FFFFFF"/>
        </a:lt1>
        <a:dk2>
          <a:srgbClr val="000000"/>
        </a:dk2>
        <a:lt2>
          <a:srgbClr val="C0C0C0"/>
        </a:lt2>
        <a:accent1>
          <a:srgbClr val="1B9AD9"/>
        </a:accent1>
        <a:accent2>
          <a:srgbClr val="E4A04E"/>
        </a:accent2>
        <a:accent3>
          <a:srgbClr val="FFFFFF"/>
        </a:accent3>
        <a:accent4>
          <a:srgbClr val="174578"/>
        </a:accent4>
        <a:accent5>
          <a:srgbClr val="ABCAE9"/>
        </a:accent5>
        <a:accent6>
          <a:srgbClr val="CF9146"/>
        </a:accent6>
        <a:hlink>
          <a:srgbClr val="66CCF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875</TotalTime>
  <Words>704</Words>
  <Application>Microsoft Office PowerPoint</Application>
  <PresentationFormat>Экран (4:3)</PresentationFormat>
  <Paragraphs>347</Paragraphs>
  <Slides>8</Slides>
  <Notes>4</Notes>
  <HiddenSlides>0</HiddenSlides>
  <MMClips>0</MMClips>
  <ScaleCrop>false</ScaleCrop>
  <HeadingPairs>
    <vt:vector size="6" baseType="variant"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cdb2004c029gl</vt:lpstr>
      <vt:lpstr>5_cdb2004c029gl</vt:lpstr>
      <vt:lpstr>Image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Инна Казарян</cp:lastModifiedBy>
  <cp:revision>44</cp:revision>
  <cp:lastPrinted>2017-02-01T12:40:52Z</cp:lastPrinted>
  <dcterms:created xsi:type="dcterms:W3CDTF">2016-02-23T19:15:35Z</dcterms:created>
  <dcterms:modified xsi:type="dcterms:W3CDTF">2017-02-01T12:40:57Z</dcterms:modified>
</cp:coreProperties>
</file>